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7" r:id="rId2"/>
    <p:sldId id="284" r:id="rId3"/>
    <p:sldId id="261" r:id="rId4"/>
    <p:sldId id="274" r:id="rId5"/>
    <p:sldId id="262" r:id="rId6"/>
    <p:sldId id="269" r:id="rId7"/>
    <p:sldId id="263" r:id="rId8"/>
    <p:sldId id="268" r:id="rId9"/>
    <p:sldId id="264" r:id="rId10"/>
    <p:sldId id="275" r:id="rId11"/>
    <p:sldId id="277" r:id="rId12"/>
    <p:sldId id="282" r:id="rId13"/>
    <p:sldId id="283" r:id="rId14"/>
    <p:sldId id="259" r:id="rId15"/>
    <p:sldId id="258" r:id="rId16"/>
    <p:sldId id="285" r:id="rId17"/>
    <p:sldId id="278" r:id="rId18"/>
    <p:sldId id="286" r:id="rId19"/>
    <p:sldId id="279" r:id="rId20"/>
    <p:sldId id="287" r:id="rId21"/>
    <p:sldId id="288" r:id="rId22"/>
    <p:sldId id="289" r:id="rId23"/>
    <p:sldId id="290" r:id="rId24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 Jacobsson" initials="JJ" lastIdx="1" clrIdx="0">
    <p:extLst>
      <p:ext uri="{19B8F6BF-5375-455C-9EA6-DF929625EA0E}">
        <p15:presenceInfo xmlns:p15="http://schemas.microsoft.com/office/powerpoint/2012/main" userId="S::Johan.Jacobsson@regionvasterbotten.se::4e90e238-37cd-493e-8a24-699a3f3ea27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8T21:30:30.381" idx="1">
    <p:pos x="576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05BA8-72DD-AB49-91F4-E611BA8FAB7D}" type="datetimeFigureOut">
              <a:rPr lang="sv-SE" smtClean="0"/>
              <a:t>2021-05-18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DFA97-D49F-C744-882A-79B3D58791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19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702D87-5E71-4F4C-A4A8-58501D1D0D8C}" type="slidenum">
              <a:rPr lang="sv-SE"/>
              <a:pPr>
                <a:defRPr/>
              </a:pPr>
              <a:t>8</a:t>
            </a:fld>
            <a:endParaRPr lang="sv-SE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v-S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F069-A76C-DF45-9BA6-D16CBB487B2E}" type="datetimeFigureOut">
              <a:rPr lang="sv-SE" smtClean="0"/>
              <a:t>2021-05-18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4C58-E188-3F44-BEAF-5D6D3FA6F0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40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F069-A76C-DF45-9BA6-D16CBB487B2E}" type="datetimeFigureOut">
              <a:rPr lang="sv-SE" smtClean="0"/>
              <a:t>2021-05-18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4C58-E188-3F44-BEAF-5D6D3FA6F0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828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F069-A76C-DF45-9BA6-D16CBB487B2E}" type="datetimeFigureOut">
              <a:rPr lang="sv-SE" smtClean="0"/>
              <a:t>2021-05-18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4C58-E188-3F44-BEAF-5D6D3FA6F0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8619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Rubrik och innehåll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Titeltext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42950" indent="-285750">
              <a:spcBef>
                <a:spcPts val="600"/>
              </a:spcBef>
              <a:buChar char="–"/>
              <a:defRPr sz="2800"/>
            </a:lvl2pPr>
            <a:lvl3pPr marL="1143000" indent="-228600">
              <a:spcBef>
                <a:spcPts val="500"/>
              </a:spcBef>
              <a:defRPr sz="2400"/>
            </a:lvl3pPr>
            <a:lvl4pPr marL="1600200" indent="-228600">
              <a:spcBef>
                <a:spcPts val="400"/>
              </a:spcBef>
              <a:buChar char="–"/>
              <a:defRPr sz="2000"/>
            </a:lvl4pPr>
            <a:lvl5pPr marL="2057400" indent="-228600">
              <a:spcBef>
                <a:spcPts val="400"/>
              </a:spcBef>
              <a:buChar char="»"/>
              <a:defRPr sz="2000"/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Brödtext nivå ett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Brödtext nivå två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Brödtext nivå tre</a:t>
            </a: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Brödtext nivå fyra</a:t>
            </a: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Brödtext nivå fem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13327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F069-A76C-DF45-9BA6-D16CBB487B2E}" type="datetimeFigureOut">
              <a:rPr lang="sv-SE" smtClean="0"/>
              <a:t>2021-05-18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4C58-E188-3F44-BEAF-5D6D3FA6F0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84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F069-A76C-DF45-9BA6-D16CBB487B2E}" type="datetimeFigureOut">
              <a:rPr lang="sv-SE" smtClean="0"/>
              <a:t>2021-05-18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4C58-E188-3F44-BEAF-5D6D3FA6F0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12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F069-A76C-DF45-9BA6-D16CBB487B2E}" type="datetimeFigureOut">
              <a:rPr lang="sv-SE" smtClean="0"/>
              <a:t>2021-05-18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4C58-E188-3F44-BEAF-5D6D3FA6F0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675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F069-A76C-DF45-9BA6-D16CBB487B2E}" type="datetimeFigureOut">
              <a:rPr lang="sv-SE" smtClean="0"/>
              <a:t>2021-05-18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4C58-E188-3F44-BEAF-5D6D3FA6F0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069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F069-A76C-DF45-9BA6-D16CBB487B2E}" type="datetimeFigureOut">
              <a:rPr lang="sv-SE" smtClean="0"/>
              <a:t>2021-05-18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4C58-E188-3F44-BEAF-5D6D3FA6F0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783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F069-A76C-DF45-9BA6-D16CBB487B2E}" type="datetimeFigureOut">
              <a:rPr lang="sv-SE" smtClean="0"/>
              <a:t>2021-05-18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4C58-E188-3F44-BEAF-5D6D3FA6F0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83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F069-A76C-DF45-9BA6-D16CBB487B2E}" type="datetimeFigureOut">
              <a:rPr lang="sv-SE" smtClean="0"/>
              <a:t>2021-05-18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4C58-E188-3F44-BEAF-5D6D3FA6F0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550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F069-A76C-DF45-9BA6-D16CBB487B2E}" type="datetimeFigureOut">
              <a:rPr lang="sv-SE" smtClean="0"/>
              <a:t>2021-05-18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4C58-E188-3F44-BEAF-5D6D3FA6F0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651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EF069-A76C-DF45-9BA6-D16CBB487B2E}" type="datetimeFigureOut">
              <a:rPr lang="sv-SE" smtClean="0"/>
              <a:t>2021-05-18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C4C58-E188-3F44-BEAF-5D6D3FA6F0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888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od-i-arbetet/sallsynta-halsotillstand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3067" y="2247109"/>
            <a:ext cx="5014010" cy="1470025"/>
          </a:xfrm>
        </p:spPr>
        <p:txBody>
          <a:bodyPr/>
          <a:lstStyle/>
          <a:p>
            <a:r>
              <a:rPr lang="sv-SE" dirty="0" err="1"/>
              <a:t>Myopatier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35517" y="4394760"/>
            <a:ext cx="6400800" cy="1752600"/>
          </a:xfrm>
        </p:spPr>
        <p:txBody>
          <a:bodyPr>
            <a:normAutofit/>
          </a:bodyPr>
          <a:lstStyle/>
          <a:p>
            <a:r>
              <a:rPr lang="sv-SE" dirty="0"/>
              <a:t>Översikt för ST anestesi</a:t>
            </a:r>
          </a:p>
          <a:p>
            <a:r>
              <a:rPr lang="sv-SE" sz="2400" dirty="0"/>
              <a:t>Johan Jacobsson, neurologen NUS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527" y="909905"/>
            <a:ext cx="3817579" cy="3484855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8820727" y="66501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9454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MRT muskel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Kan visa ödem eller fettomvandling.</a:t>
            </a:r>
          </a:p>
          <a:p>
            <a:r>
              <a:rPr lang="sv-SE" dirty="0"/>
              <a:t>Utbredning av engagemang ger ledtråd (ex Welander och IBM).</a:t>
            </a:r>
          </a:p>
        </p:txBody>
      </p:sp>
    </p:spTree>
    <p:extLst>
      <p:ext uri="{BB962C8B-B14F-4D97-AF65-F5344CB8AC3E}">
        <p14:creationId xmlns:p14="http://schemas.microsoft.com/office/powerpoint/2010/main" val="577157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Funktionstester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SATET </a:t>
            </a:r>
            <a:r>
              <a:rPr lang="mr-IN" dirty="0"/>
              <a:t>–</a:t>
            </a:r>
            <a:r>
              <a:rPr lang="sv-SE" dirty="0"/>
              <a:t> arbetsprov med kontroll av laktat</a:t>
            </a:r>
          </a:p>
          <a:p>
            <a:r>
              <a:rPr lang="sv-SE" dirty="0"/>
              <a:t>Andningskedjeanalys (färsk biopsi på KS)</a:t>
            </a:r>
          </a:p>
          <a:p>
            <a:r>
              <a:rPr lang="sv-SE" dirty="0"/>
              <a:t>Patologiska metaboliter i urin/serum</a:t>
            </a:r>
          </a:p>
        </p:txBody>
      </p:sp>
    </p:spTree>
    <p:extLst>
      <p:ext uri="{BB962C8B-B14F-4D97-AF65-F5344CB8AC3E}">
        <p14:creationId xmlns:p14="http://schemas.microsoft.com/office/powerpoint/2010/main" val="587944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Sjukdomarna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	Muskeldystrofier </a:t>
            </a:r>
            <a:r>
              <a:rPr lang="sv-SE" sz="3000" dirty="0"/>
              <a:t>(</a:t>
            </a:r>
            <a:r>
              <a:rPr lang="sv-SE" sz="3000" dirty="0" err="1"/>
              <a:t>Dystrofinopati</a:t>
            </a:r>
            <a:r>
              <a:rPr lang="sv-SE" sz="3000" dirty="0"/>
              <a:t>, </a:t>
            </a:r>
            <a:r>
              <a:rPr lang="sv-SE" sz="3000" dirty="0" err="1"/>
              <a:t>LimbGirdleMuskelDystrofier</a:t>
            </a:r>
            <a:r>
              <a:rPr lang="sv-SE" sz="3000" dirty="0"/>
              <a:t>, FSHD </a:t>
            </a:r>
            <a:r>
              <a:rPr lang="sv-SE" sz="3000" dirty="0" err="1"/>
              <a:t>mfl</a:t>
            </a:r>
            <a:r>
              <a:rPr lang="sv-SE" sz="3000" dirty="0"/>
              <a:t>)</a:t>
            </a:r>
          </a:p>
          <a:p>
            <a:r>
              <a:rPr lang="sv-SE" dirty="0"/>
              <a:t>	Metabola </a:t>
            </a:r>
            <a:r>
              <a:rPr lang="sv-SE" dirty="0" err="1"/>
              <a:t>myopatier</a:t>
            </a:r>
            <a:r>
              <a:rPr lang="sv-SE" dirty="0"/>
              <a:t> och </a:t>
            </a:r>
            <a:r>
              <a:rPr lang="sv-SE" dirty="0" err="1"/>
              <a:t>mitokondriella</a:t>
            </a:r>
            <a:r>
              <a:rPr lang="sv-SE" dirty="0"/>
              <a:t> sjukdomar</a:t>
            </a:r>
          </a:p>
          <a:p>
            <a:r>
              <a:rPr lang="sv-SE" dirty="0"/>
              <a:t>	Förvärvade </a:t>
            </a:r>
            <a:r>
              <a:rPr lang="sv-SE" dirty="0" err="1"/>
              <a:t>myopatier</a:t>
            </a:r>
            <a:r>
              <a:rPr lang="sv-SE" dirty="0"/>
              <a:t> </a:t>
            </a:r>
            <a:r>
              <a:rPr lang="sv-SE" sz="3000" dirty="0"/>
              <a:t>(</a:t>
            </a:r>
            <a:r>
              <a:rPr lang="sv-SE" sz="3000" dirty="0" err="1"/>
              <a:t>Critical</a:t>
            </a:r>
            <a:r>
              <a:rPr lang="sv-SE" sz="3000" dirty="0"/>
              <a:t> </a:t>
            </a:r>
            <a:r>
              <a:rPr lang="sv-SE" sz="3000" dirty="0" err="1"/>
              <a:t>illness</a:t>
            </a:r>
            <a:r>
              <a:rPr lang="sv-SE" sz="3000" dirty="0"/>
              <a:t> </a:t>
            </a:r>
            <a:r>
              <a:rPr lang="sv-SE" sz="3000" dirty="0" err="1"/>
              <a:t>myopati</a:t>
            </a:r>
            <a:r>
              <a:rPr lang="sv-SE" sz="3000" dirty="0"/>
              <a:t>)</a:t>
            </a:r>
          </a:p>
          <a:p>
            <a:r>
              <a:rPr lang="sv-SE" dirty="0"/>
              <a:t>Exitabilitetsrubbningar</a:t>
            </a:r>
          </a:p>
          <a:p>
            <a:r>
              <a:rPr lang="sv-SE" dirty="0" err="1"/>
              <a:t>Myositer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Vilka kommer att ställa till det för narkosen/IVA?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5205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5825D5-6203-4EDE-BD92-9479DA51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Myositerna</a:t>
            </a:r>
            <a:r>
              <a:rPr lang="sv-SE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AE5259-E2E0-4C56-B8C1-7A289F7BE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Nja. Långsamma sjukförlopp, hamnar knappast på IVA el </a:t>
            </a:r>
            <a:r>
              <a:rPr lang="sv-SE" dirty="0" err="1"/>
              <a:t>op</a:t>
            </a:r>
            <a:r>
              <a:rPr lang="sv-SE" dirty="0"/>
              <a:t> </a:t>
            </a:r>
            <a:r>
              <a:rPr lang="sv-SE" dirty="0" err="1"/>
              <a:t>pga</a:t>
            </a:r>
            <a:r>
              <a:rPr lang="sv-SE" dirty="0"/>
              <a:t> </a:t>
            </a:r>
            <a:r>
              <a:rPr lang="sv-SE" dirty="0" err="1"/>
              <a:t>myopatin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sv-SE" dirty="0"/>
              <a:t>Men…</a:t>
            </a:r>
          </a:p>
          <a:p>
            <a:pPr marL="0" indent="0">
              <a:buNone/>
            </a:pPr>
            <a:r>
              <a:rPr lang="sv-SE" dirty="0" err="1"/>
              <a:t>Dermatomyosit</a:t>
            </a:r>
            <a:r>
              <a:rPr lang="sv-SE" dirty="0"/>
              <a:t>/</a:t>
            </a:r>
            <a:r>
              <a:rPr lang="sv-SE" dirty="0" err="1"/>
              <a:t>polymyosit</a:t>
            </a:r>
            <a:r>
              <a:rPr lang="sv-SE" dirty="0"/>
              <a:t> har oftast någon form av </a:t>
            </a:r>
            <a:r>
              <a:rPr lang="sv-SE" dirty="0" err="1"/>
              <a:t>immunsuppression</a:t>
            </a:r>
            <a:r>
              <a:rPr lang="sv-SE" dirty="0"/>
              <a:t>. </a:t>
            </a:r>
            <a:r>
              <a:rPr lang="sv-SE" dirty="0" err="1"/>
              <a:t>Dermatomyosit</a:t>
            </a:r>
            <a:r>
              <a:rPr lang="sv-SE" dirty="0"/>
              <a:t> är en systemsjukdom med </a:t>
            </a:r>
            <a:r>
              <a:rPr lang="sv-SE" dirty="0" err="1"/>
              <a:t>bla</a:t>
            </a:r>
            <a:r>
              <a:rPr lang="sv-SE" dirty="0"/>
              <a:t> lungengagemang.</a:t>
            </a:r>
          </a:p>
          <a:p>
            <a:pPr marL="0" indent="0">
              <a:buNone/>
            </a:pPr>
            <a:r>
              <a:rPr lang="sv-SE" dirty="0"/>
              <a:t>IBM ännu ej behandlingsbar. 30% får </a:t>
            </a:r>
            <a:r>
              <a:rPr lang="sv-SE" dirty="0" err="1"/>
              <a:t>dysfagi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9830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39469"/>
            <a:ext cx="8229600" cy="1143000"/>
          </a:xfrm>
        </p:spPr>
        <p:txBody>
          <a:bodyPr/>
          <a:lstStyle/>
          <a:p>
            <a:r>
              <a:rPr lang="sv-SE" dirty="0" err="1"/>
              <a:t>Exitabilitetsrubbningar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Jo. Jonkanalsjukdomar. Ca eller </a:t>
            </a:r>
            <a:r>
              <a:rPr lang="sv-SE" dirty="0" err="1"/>
              <a:t>Cl</a:t>
            </a:r>
            <a:r>
              <a:rPr lang="sv-SE" dirty="0"/>
              <a:t>-kanaler.</a:t>
            </a:r>
          </a:p>
          <a:p>
            <a:r>
              <a:rPr lang="sv-SE" dirty="0" err="1"/>
              <a:t>Myotona</a:t>
            </a:r>
            <a:r>
              <a:rPr lang="sv-SE" dirty="0"/>
              <a:t> sjukdomar (speciellt EMG-mönster)</a:t>
            </a:r>
          </a:p>
          <a:p>
            <a:pPr lvl="1"/>
            <a:r>
              <a:rPr lang="sv-SE" dirty="0" err="1"/>
              <a:t>Dystrofia</a:t>
            </a:r>
            <a:r>
              <a:rPr lang="sv-SE" dirty="0"/>
              <a:t> </a:t>
            </a:r>
            <a:r>
              <a:rPr lang="sv-SE" dirty="0" err="1"/>
              <a:t>myotonica</a:t>
            </a:r>
            <a:r>
              <a:rPr lang="sv-SE" dirty="0"/>
              <a:t> (mkt vanligt med </a:t>
            </a:r>
            <a:r>
              <a:rPr lang="sv-SE" dirty="0" err="1"/>
              <a:t>AV-blockIII</a:t>
            </a:r>
            <a:r>
              <a:rPr lang="sv-SE" dirty="0"/>
              <a:t> och svår tarmmotorikrubbning)</a:t>
            </a:r>
          </a:p>
          <a:p>
            <a:pPr lvl="1"/>
            <a:r>
              <a:rPr lang="sv-SE" dirty="0" err="1"/>
              <a:t>Myotonia</a:t>
            </a:r>
            <a:r>
              <a:rPr lang="sv-SE" dirty="0"/>
              <a:t> </a:t>
            </a:r>
            <a:r>
              <a:rPr lang="sv-SE" dirty="0" err="1"/>
              <a:t>congenita</a:t>
            </a:r>
            <a:r>
              <a:rPr lang="sv-SE" dirty="0"/>
              <a:t> (svag association till MH)</a:t>
            </a:r>
          </a:p>
          <a:p>
            <a:r>
              <a:rPr lang="sv-SE" dirty="0"/>
              <a:t>Hyper- och </a:t>
            </a:r>
            <a:r>
              <a:rPr lang="sv-SE" dirty="0" err="1"/>
              <a:t>hypokalemisk</a:t>
            </a:r>
            <a:r>
              <a:rPr lang="sv-SE" dirty="0"/>
              <a:t> paralys (samma gen men annat </a:t>
            </a:r>
            <a:r>
              <a:rPr lang="sv-SE" dirty="0" err="1"/>
              <a:t>loci</a:t>
            </a:r>
            <a:r>
              <a:rPr lang="sv-SE" dirty="0"/>
              <a:t> inblandad i MH)</a:t>
            </a:r>
          </a:p>
        </p:txBody>
      </p:sp>
    </p:spTree>
    <p:extLst>
      <p:ext uri="{BB962C8B-B14F-4D97-AF65-F5344CB8AC3E}">
        <p14:creationId xmlns:p14="http://schemas.microsoft.com/office/powerpoint/2010/main" val="3826667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Förvärvade: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Toxiska. Alkohol och steroider vanligast. Långsamma förlopp.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err="1"/>
              <a:t>Critical</a:t>
            </a:r>
            <a:r>
              <a:rPr lang="sv-SE" dirty="0"/>
              <a:t> </a:t>
            </a:r>
            <a:r>
              <a:rPr lang="sv-SE" dirty="0" err="1"/>
              <a:t>illness</a:t>
            </a:r>
            <a:r>
              <a:rPr lang="sv-SE" dirty="0"/>
              <a:t> </a:t>
            </a:r>
            <a:r>
              <a:rPr lang="sv-SE" dirty="0" err="1"/>
              <a:t>myopati</a:t>
            </a:r>
            <a:r>
              <a:rPr lang="sv-SE" dirty="0"/>
              <a:t>/</a:t>
            </a:r>
            <a:r>
              <a:rPr lang="sv-SE" dirty="0" err="1"/>
              <a:t>neuropati</a:t>
            </a:r>
            <a:r>
              <a:rPr lang="sv-SE" dirty="0"/>
              <a:t>:</a:t>
            </a:r>
          </a:p>
          <a:p>
            <a:pPr lvl="1"/>
            <a:r>
              <a:rPr lang="sv-SE" dirty="0"/>
              <a:t>Mycket vanligt på IVA. Förekommer med och utan steroider/</a:t>
            </a:r>
            <a:r>
              <a:rPr lang="sv-SE" dirty="0" err="1"/>
              <a:t>relaxantia</a:t>
            </a:r>
            <a:r>
              <a:rPr lang="sv-SE" dirty="0"/>
              <a:t>.</a:t>
            </a:r>
          </a:p>
          <a:p>
            <a:pPr lvl="1"/>
            <a:r>
              <a:rPr lang="sv-SE" dirty="0"/>
              <a:t>Finns variant med </a:t>
            </a:r>
            <a:r>
              <a:rPr lang="sv-SE" dirty="0" err="1"/>
              <a:t>rhabdomyolys</a:t>
            </a:r>
            <a:r>
              <a:rPr lang="sv-SE" dirty="0"/>
              <a:t>, högt CK och </a:t>
            </a:r>
            <a:r>
              <a:rPr lang="sv-SE" dirty="0" err="1"/>
              <a:t>pos</a:t>
            </a:r>
            <a:r>
              <a:rPr lang="sv-SE" dirty="0"/>
              <a:t>  EMG. Finns också </a:t>
            </a:r>
            <a:r>
              <a:rPr lang="sv-SE" dirty="0" err="1"/>
              <a:t>stillstam</a:t>
            </a:r>
            <a:r>
              <a:rPr lang="sv-SE" dirty="0"/>
              <a:t> myosinbrist som är </a:t>
            </a:r>
            <a:r>
              <a:rPr lang="sv-SE" dirty="0" err="1"/>
              <a:t>svårtdiagnosticerad</a:t>
            </a:r>
            <a:r>
              <a:rPr lang="sv-SE" dirty="0"/>
              <a:t> utan elektronmikroskop.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2528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57EC2C-47C1-474E-9EB4-3D930227E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67A63A-AC65-48C8-8368-FC473318D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CIN mindre vanligt men svårdiagnosticerat. Betydligt sämre prognos om </a:t>
            </a:r>
            <a:r>
              <a:rPr lang="sv-SE" dirty="0" err="1"/>
              <a:t>axonala</a:t>
            </a:r>
            <a:r>
              <a:rPr lang="sv-SE" dirty="0"/>
              <a:t> skador jmf </a:t>
            </a:r>
            <a:r>
              <a:rPr lang="sv-SE" dirty="0" err="1"/>
              <a:t>myopati</a:t>
            </a:r>
            <a:r>
              <a:rPr lang="sv-SE" dirty="0"/>
              <a:t>. </a:t>
            </a:r>
          </a:p>
          <a:p>
            <a:pPr marL="0" indent="0">
              <a:buNone/>
            </a:pPr>
            <a:r>
              <a:rPr lang="sv-SE" dirty="0"/>
              <a:t>Specifik behandling saknas. Tålamod anbefalles.</a:t>
            </a:r>
          </a:p>
        </p:txBody>
      </p:sp>
    </p:spTree>
    <p:extLst>
      <p:ext uri="{BB962C8B-B14F-4D97-AF65-F5344CB8AC3E}">
        <p14:creationId xmlns:p14="http://schemas.microsoft.com/office/powerpoint/2010/main" val="3847379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Mitokondriella</a:t>
            </a:r>
            <a:r>
              <a:rPr lang="sv-SE" dirty="0"/>
              <a:t> </a:t>
            </a:r>
            <a:r>
              <a:rPr lang="sv-SE" dirty="0" err="1"/>
              <a:t>myopatier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dirty="0"/>
              <a:t>Ofta del i syndrom med </a:t>
            </a:r>
            <a:r>
              <a:rPr lang="sv-SE" dirty="0" err="1"/>
              <a:t>exvis</a:t>
            </a:r>
            <a:r>
              <a:rPr lang="sv-SE" dirty="0"/>
              <a:t> epilepsi, endokrin sjukdom, kognitiva problem, hörselnedsättning.</a:t>
            </a:r>
          </a:p>
          <a:p>
            <a:pPr marL="0" indent="0">
              <a:buNone/>
            </a:pPr>
            <a:r>
              <a:rPr lang="sv-SE" dirty="0"/>
              <a:t>Metabol stress provocerar försämring.</a:t>
            </a:r>
          </a:p>
          <a:p>
            <a:endParaRPr lang="sv-SE" dirty="0"/>
          </a:p>
          <a:p>
            <a:r>
              <a:rPr lang="sv-SE" dirty="0"/>
              <a:t>Diagnostiken svår, biopsi kan ge ledtråd, funktionsanalyser likaså. Genetiken komplicerad </a:t>
            </a:r>
            <a:r>
              <a:rPr lang="sv-SE" dirty="0" err="1"/>
              <a:t>pga</a:t>
            </a:r>
            <a:r>
              <a:rPr lang="sv-SE" dirty="0"/>
              <a:t> </a:t>
            </a:r>
            <a:r>
              <a:rPr lang="sv-SE" dirty="0" err="1"/>
              <a:t>mDNA</a:t>
            </a:r>
            <a:r>
              <a:rPr lang="sv-SE" dirty="0"/>
              <a:t> och </a:t>
            </a:r>
            <a:r>
              <a:rPr lang="sv-SE" dirty="0" err="1"/>
              <a:t>nDNA</a:t>
            </a:r>
            <a:r>
              <a:rPr lang="sv-SE" dirty="0"/>
              <a:t> och dessutom gott om mutationer av oklar signifikans.</a:t>
            </a:r>
          </a:p>
          <a:p>
            <a:r>
              <a:rPr lang="sv-SE" dirty="0"/>
              <a:t>Finns några relativt distinkta kliniska entiteter.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Skall vara </a:t>
            </a:r>
            <a:r>
              <a:rPr lang="sv-SE" dirty="0" err="1"/>
              <a:t>välnutrierade</a:t>
            </a:r>
            <a:r>
              <a:rPr lang="sv-SE" dirty="0"/>
              <a:t> (kolhydrater), ej ges valproat. </a:t>
            </a:r>
            <a:r>
              <a:rPr lang="sv-SE" dirty="0" err="1"/>
              <a:t>Propofol</a:t>
            </a:r>
            <a:r>
              <a:rPr lang="sv-SE" dirty="0"/>
              <a:t> med försiktighet (oklart hur farligt det egentligen är).</a:t>
            </a:r>
          </a:p>
          <a:p>
            <a:pPr marL="0" indent="0">
              <a:buNone/>
            </a:pPr>
            <a:r>
              <a:rPr lang="sv-SE" dirty="0" err="1"/>
              <a:t>Laktacidos</a:t>
            </a:r>
            <a:r>
              <a:rPr lang="sv-SE" dirty="0"/>
              <a:t> skall korrigeras.</a:t>
            </a:r>
          </a:p>
          <a:p>
            <a:pPr marL="0" indent="0">
              <a:buNone/>
            </a:pPr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12085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B5F58F-7145-4F8C-AC76-6A972F2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Metabola </a:t>
            </a:r>
            <a:r>
              <a:rPr lang="sv-SE" dirty="0" err="1"/>
              <a:t>myopatier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C2A837-6E46-45FA-8EDF-5A7653D8A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Enzymdefekter i substratförsörjning, antingen för </a:t>
            </a:r>
            <a:r>
              <a:rPr lang="sv-SE" dirty="0" err="1"/>
              <a:t>glykogenolysen</a:t>
            </a:r>
            <a:r>
              <a:rPr lang="sv-SE" dirty="0"/>
              <a:t> eller fettsyrorna.</a:t>
            </a:r>
          </a:p>
          <a:p>
            <a:pPr marL="0" indent="0">
              <a:buNone/>
            </a:pPr>
            <a:r>
              <a:rPr lang="sv-SE" dirty="0"/>
              <a:t>Hos oss finns Linderholms </a:t>
            </a:r>
            <a:r>
              <a:rPr lang="sv-SE" dirty="0" err="1"/>
              <a:t>myopati</a:t>
            </a:r>
            <a:r>
              <a:rPr lang="sv-SE" dirty="0"/>
              <a:t> och ett fåtal individer med CPT2-brist. Bägge kan debutera med </a:t>
            </a:r>
            <a:r>
              <a:rPr lang="sv-SE" dirty="0" err="1"/>
              <a:t>rhabdomyolys</a:t>
            </a:r>
            <a:r>
              <a:rPr lang="sv-SE" dirty="0"/>
              <a:t> och akut njursvikt efter svält, infektion, stor kirurgi </a:t>
            </a:r>
            <a:r>
              <a:rPr lang="sv-SE" dirty="0" err="1"/>
              <a:t>edyl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sv-SE" dirty="0"/>
              <a:t>MCAD och LCAD screenas hos nyfödda, ger akut </a:t>
            </a:r>
            <a:r>
              <a:rPr lang="sv-SE" dirty="0" err="1"/>
              <a:t>encefalopati</a:t>
            </a:r>
            <a:r>
              <a:rPr lang="sv-SE" dirty="0"/>
              <a:t> om obehandlade.</a:t>
            </a:r>
          </a:p>
          <a:p>
            <a:pPr marL="0" indent="0">
              <a:buNone/>
            </a:pPr>
            <a:r>
              <a:rPr lang="sv-SE" dirty="0"/>
              <a:t>Förebyggs med kolhydrater.</a:t>
            </a:r>
          </a:p>
        </p:txBody>
      </p:sp>
    </p:spTree>
    <p:extLst>
      <p:ext uri="{BB962C8B-B14F-4D97-AF65-F5344CB8AC3E}">
        <p14:creationId xmlns:p14="http://schemas.microsoft.com/office/powerpoint/2010/main" val="304593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Dystrofier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Ärftliga, debut oftast i barn/tonåren.</a:t>
            </a:r>
          </a:p>
          <a:p>
            <a:r>
              <a:rPr lang="sv-SE" dirty="0"/>
              <a:t>	</a:t>
            </a:r>
            <a:r>
              <a:rPr lang="sv-SE" dirty="0" err="1"/>
              <a:t>Dystrofia</a:t>
            </a:r>
            <a:r>
              <a:rPr lang="sv-SE" dirty="0"/>
              <a:t> </a:t>
            </a:r>
            <a:r>
              <a:rPr lang="sv-SE" dirty="0" err="1"/>
              <a:t>myotonica</a:t>
            </a:r>
            <a:r>
              <a:rPr lang="sv-SE" dirty="0"/>
              <a:t> vanligast.</a:t>
            </a:r>
          </a:p>
          <a:p>
            <a:r>
              <a:rPr lang="sv-SE" dirty="0"/>
              <a:t>	</a:t>
            </a:r>
            <a:r>
              <a:rPr lang="sv-SE" dirty="0" err="1"/>
              <a:t>FacioScapuloHumoralDystrofi</a:t>
            </a:r>
            <a:r>
              <a:rPr lang="sv-SE" dirty="0"/>
              <a:t> drabbar endast skelettmuskulatur, ej associerat till MH eller </a:t>
            </a:r>
            <a:r>
              <a:rPr lang="sv-SE" dirty="0" err="1"/>
              <a:t>kardiomyopati</a:t>
            </a:r>
            <a:r>
              <a:rPr lang="sv-SE" dirty="0"/>
              <a:t>. </a:t>
            </a:r>
          </a:p>
          <a:p>
            <a:r>
              <a:rPr lang="sv-SE" dirty="0"/>
              <a:t>	</a:t>
            </a:r>
            <a:r>
              <a:rPr lang="sv-SE" dirty="0" err="1"/>
              <a:t>LimbGirdleMuscularDystrophy</a:t>
            </a:r>
            <a:r>
              <a:rPr lang="sv-SE" dirty="0"/>
              <a:t> stor grupp, ovanliga var och en. Varierande muskelsvaghet. Genetiken allt bättre. Några LGMD går med </a:t>
            </a:r>
            <a:r>
              <a:rPr lang="sv-SE" dirty="0" err="1"/>
              <a:t>kardiomyopati</a:t>
            </a:r>
            <a:r>
              <a:rPr lang="sv-SE" dirty="0"/>
              <a:t>.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337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4603A0-7F0C-4549-9705-F74737F75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Relevans för anestesiologer?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A474C2-693C-444A-B73D-58C1C2721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Malign </a:t>
            </a:r>
            <a:r>
              <a:rPr lang="sv-SE" dirty="0" err="1"/>
              <a:t>hypertermi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sv-SE" dirty="0" err="1"/>
              <a:t>Kardiomyopati</a:t>
            </a:r>
            <a:r>
              <a:rPr lang="sv-SE" dirty="0"/>
              <a:t>?</a:t>
            </a:r>
          </a:p>
          <a:p>
            <a:pPr marL="0" indent="0">
              <a:buNone/>
            </a:pPr>
            <a:r>
              <a:rPr lang="sv-SE" dirty="0" err="1"/>
              <a:t>Rhabdomyolys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sv-SE" dirty="0"/>
              <a:t>CIM.</a:t>
            </a:r>
          </a:p>
          <a:p>
            <a:pPr marL="0" indent="0">
              <a:buNone/>
            </a:pPr>
            <a:r>
              <a:rPr lang="sv-SE" dirty="0" err="1"/>
              <a:t>Respinsuff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5848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A92422-153B-4A7F-B1EB-A3F34B37C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263B6E-7472-4E8F-A929-B7893EA61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Central </a:t>
            </a:r>
            <a:r>
              <a:rPr lang="sv-SE" dirty="0" err="1"/>
              <a:t>Core</a:t>
            </a:r>
            <a:r>
              <a:rPr lang="sv-SE" dirty="0"/>
              <a:t> </a:t>
            </a:r>
            <a:r>
              <a:rPr lang="sv-SE" dirty="0" err="1"/>
              <a:t>Myopathy</a:t>
            </a:r>
            <a:r>
              <a:rPr lang="sv-SE" dirty="0"/>
              <a:t>, </a:t>
            </a:r>
            <a:r>
              <a:rPr lang="sv-SE" dirty="0" err="1"/>
              <a:t>Nemalin</a:t>
            </a:r>
            <a:r>
              <a:rPr lang="sv-SE" dirty="0"/>
              <a:t> </a:t>
            </a:r>
            <a:r>
              <a:rPr lang="sv-SE" dirty="0" err="1"/>
              <a:t>myopati</a:t>
            </a:r>
            <a:r>
              <a:rPr lang="sv-SE" dirty="0"/>
              <a:t> utbrytare ur LGMD. Inte alltid så tydligt </a:t>
            </a:r>
            <a:r>
              <a:rPr lang="sv-SE" dirty="0" err="1"/>
              <a:t>myopatiska</a:t>
            </a:r>
            <a:r>
              <a:rPr lang="sv-SE" dirty="0"/>
              <a:t>. Stark association till MH!</a:t>
            </a:r>
          </a:p>
        </p:txBody>
      </p:sp>
    </p:spTree>
    <p:extLst>
      <p:ext uri="{BB962C8B-B14F-4D97-AF65-F5344CB8AC3E}">
        <p14:creationId xmlns:p14="http://schemas.microsoft.com/office/powerpoint/2010/main" val="3376270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C805BF-79C6-438F-B465-26C280C41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7D0A3E-904D-4A80-B39B-757D45629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Dystrofinopati</a:t>
            </a:r>
            <a:r>
              <a:rPr lang="sv-SE" dirty="0"/>
              <a:t>. </a:t>
            </a:r>
            <a:r>
              <a:rPr lang="sv-SE" dirty="0" err="1"/>
              <a:t>Duchennes</a:t>
            </a:r>
            <a:r>
              <a:rPr lang="sv-SE" dirty="0"/>
              <a:t> eller Becker beroende på mutation. X-bunden men kvinnliga anlagsbärare kan utveckla symtom och skall screenas för </a:t>
            </a:r>
            <a:r>
              <a:rPr lang="sv-SE" dirty="0" err="1"/>
              <a:t>kardiomyopati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sv-SE" dirty="0" err="1"/>
              <a:t>Duchennes</a:t>
            </a:r>
            <a:r>
              <a:rPr lang="sv-SE" dirty="0"/>
              <a:t> medför svår </a:t>
            </a:r>
            <a:r>
              <a:rPr lang="sv-SE" dirty="0" err="1"/>
              <a:t>myopati</a:t>
            </a:r>
            <a:r>
              <a:rPr lang="sv-SE" dirty="0"/>
              <a:t> med rullstolsbehov i låga tonår, mekanisk ventilation runt 20. Utvecklar </a:t>
            </a:r>
            <a:r>
              <a:rPr lang="sv-SE" dirty="0" err="1"/>
              <a:t>kardiomyopati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sv-SE" dirty="0"/>
              <a:t>Becker lindrigare, klarar sig utan resp.</a:t>
            </a:r>
          </a:p>
        </p:txBody>
      </p:sp>
    </p:spTree>
    <p:extLst>
      <p:ext uri="{BB962C8B-B14F-4D97-AF65-F5344CB8AC3E}">
        <p14:creationId xmlns:p14="http://schemas.microsoft.com/office/powerpoint/2010/main" val="3439372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5CBA10-86C1-4104-9717-0911576F0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ACF4CE-9F8F-498B-8A09-0A547CD3D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Lästips:</a:t>
            </a:r>
          </a:p>
          <a:p>
            <a:pPr marL="0" indent="0">
              <a:buNone/>
            </a:pPr>
            <a:r>
              <a:rPr lang="sv-SE" dirty="0"/>
              <a:t>Socialstyrelsens hemsida om ovanliga sjukdomar.</a:t>
            </a:r>
            <a:r>
              <a:rPr lang="sv-SE" dirty="0">
                <a:hlinkClick r:id="rId2"/>
              </a:rPr>
              <a:t> Sällsynta hälsotillstånd - Socialstyrelsen</a:t>
            </a:r>
            <a:endParaRPr lang="sv-SE" dirty="0"/>
          </a:p>
          <a:p>
            <a:pPr marL="0" indent="0">
              <a:buNone/>
            </a:pPr>
            <a:r>
              <a:rPr lang="sv-SE" dirty="0" err="1"/>
              <a:t>SNEMA´s</a:t>
            </a:r>
            <a:r>
              <a:rPr lang="sv-SE" dirty="0"/>
              <a:t> hemsida om </a:t>
            </a:r>
            <a:r>
              <a:rPr lang="sv-SE" dirty="0" err="1"/>
              <a:t>myopatier</a:t>
            </a:r>
            <a:r>
              <a:rPr lang="sv-SE" dirty="0"/>
              <a:t> och narkos (under utveckling)</a:t>
            </a:r>
          </a:p>
        </p:txBody>
      </p:sp>
    </p:spTree>
    <p:extLst>
      <p:ext uri="{BB962C8B-B14F-4D97-AF65-F5344CB8AC3E}">
        <p14:creationId xmlns:p14="http://schemas.microsoft.com/office/powerpoint/2010/main" val="3905726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841FF1-3FE0-4790-992F-F5D1CDE8B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 med härifrån: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1FD70B-E80C-44F4-B5EB-48598C841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err="1"/>
              <a:t>Myopatier</a:t>
            </a:r>
            <a:r>
              <a:rPr lang="sv-SE" dirty="0"/>
              <a:t> är en heterogen sjukdomsgrupp och många patienter saknar exakt diagnos.</a:t>
            </a:r>
          </a:p>
          <a:p>
            <a:pPr marL="0" indent="0">
              <a:buNone/>
            </a:pPr>
            <a:r>
              <a:rPr lang="sv-SE" dirty="0"/>
              <a:t>	-Således försiktighet vid narkos av patient med oklar dystrofi.</a:t>
            </a:r>
          </a:p>
          <a:p>
            <a:r>
              <a:rPr lang="sv-SE" dirty="0"/>
              <a:t>Metabolt eller </a:t>
            </a:r>
            <a:r>
              <a:rPr lang="sv-SE" dirty="0" err="1"/>
              <a:t>mitokondriellt</a:t>
            </a:r>
            <a:r>
              <a:rPr lang="sv-SE" dirty="0"/>
              <a:t> sjuka skall ej svälta.</a:t>
            </a:r>
          </a:p>
          <a:p>
            <a:r>
              <a:rPr lang="sv-SE" dirty="0"/>
              <a:t>Patienter med central </a:t>
            </a:r>
            <a:r>
              <a:rPr lang="sv-SE" dirty="0" err="1"/>
              <a:t>core</a:t>
            </a:r>
            <a:r>
              <a:rPr lang="sv-SE" dirty="0"/>
              <a:t> eller periodisk paralys kan ha risk för MH.</a:t>
            </a:r>
          </a:p>
          <a:p>
            <a:r>
              <a:rPr lang="sv-SE" dirty="0"/>
              <a:t>Om patienten har en etablerad diagnos – kolla upp den.</a:t>
            </a:r>
          </a:p>
          <a:p>
            <a:r>
              <a:rPr lang="sv-SE" dirty="0"/>
              <a:t>Ha tålamod med CIM-patienten.</a:t>
            </a:r>
          </a:p>
        </p:txBody>
      </p:sp>
    </p:spTree>
    <p:extLst>
      <p:ext uri="{BB962C8B-B14F-4D97-AF65-F5344CB8AC3E}">
        <p14:creationId xmlns:p14="http://schemas.microsoft.com/office/powerpoint/2010/main" val="67712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Muskeldiagnostik, snabbkurs.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Anamnes och status</a:t>
            </a:r>
          </a:p>
          <a:p>
            <a:pPr lvl="1"/>
            <a:r>
              <a:rPr lang="sv-SE" dirty="0"/>
              <a:t>Proximal muskulatur, med eller utan atrofi, med eller utan värk. Ärftlighet?</a:t>
            </a:r>
          </a:p>
          <a:p>
            <a:r>
              <a:rPr lang="sv-SE" dirty="0"/>
              <a:t>CK och reumaprover</a:t>
            </a:r>
          </a:p>
          <a:p>
            <a:r>
              <a:rPr lang="sv-SE" dirty="0"/>
              <a:t>Neurofysiologi - EMG/</a:t>
            </a:r>
            <a:r>
              <a:rPr lang="sv-SE" dirty="0" err="1"/>
              <a:t>Neurografi</a:t>
            </a:r>
            <a:endParaRPr lang="sv-SE" dirty="0"/>
          </a:p>
          <a:p>
            <a:r>
              <a:rPr lang="sv-SE" dirty="0"/>
              <a:t>Muskelbiopsi</a:t>
            </a:r>
          </a:p>
          <a:p>
            <a:r>
              <a:rPr lang="sv-SE" dirty="0"/>
              <a:t>Genetik</a:t>
            </a:r>
          </a:p>
          <a:p>
            <a:r>
              <a:rPr lang="sv-SE" dirty="0"/>
              <a:t>MRT</a:t>
            </a:r>
          </a:p>
          <a:p>
            <a:r>
              <a:rPr lang="sv-SE" dirty="0"/>
              <a:t>Funktionsanalyser (andningskedjan)</a:t>
            </a:r>
          </a:p>
        </p:txBody>
      </p:sp>
    </p:spTree>
    <p:extLst>
      <p:ext uri="{BB962C8B-B14F-4D97-AF65-F5344CB8AC3E}">
        <p14:creationId xmlns:p14="http://schemas.microsoft.com/office/powerpoint/2010/main" val="130844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Neurofys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sv-SE" dirty="0"/>
              <a:t>- EMG lyssnar av motoriska enhetspotentialer. Små </a:t>
            </a:r>
            <a:r>
              <a:rPr lang="sv-SE" dirty="0" err="1"/>
              <a:t>MUPar</a:t>
            </a:r>
            <a:r>
              <a:rPr lang="sv-SE" dirty="0"/>
              <a:t> - </a:t>
            </a:r>
            <a:r>
              <a:rPr lang="sv-SE" dirty="0" err="1"/>
              <a:t>myopati</a:t>
            </a:r>
            <a:r>
              <a:rPr lang="sv-SE" dirty="0"/>
              <a:t>, stora </a:t>
            </a:r>
            <a:r>
              <a:rPr lang="sv-SE" dirty="0" err="1"/>
              <a:t>MUPar</a:t>
            </a:r>
            <a:r>
              <a:rPr lang="sv-SE" dirty="0"/>
              <a:t> - </a:t>
            </a:r>
            <a:r>
              <a:rPr lang="sv-SE" dirty="0" err="1"/>
              <a:t>reinnervation</a:t>
            </a:r>
            <a:r>
              <a:rPr lang="sv-SE" dirty="0"/>
              <a:t>, spontanaktivitet </a:t>
            </a:r>
            <a:r>
              <a:rPr lang="mr-IN" dirty="0"/>
              <a:t>–</a:t>
            </a:r>
            <a:r>
              <a:rPr lang="sv-SE" dirty="0"/>
              <a:t> någonting är fel.</a:t>
            </a:r>
          </a:p>
          <a:p>
            <a:pPr marL="457200" lvl="1" indent="0">
              <a:buNone/>
            </a:pPr>
            <a:r>
              <a:rPr lang="sv-SE" dirty="0"/>
              <a:t>- </a:t>
            </a:r>
            <a:r>
              <a:rPr lang="sv-SE" dirty="0" err="1"/>
              <a:t>Neurografi</a:t>
            </a:r>
            <a:r>
              <a:rPr lang="sv-SE" dirty="0"/>
              <a:t> mäter nervledningshastighet (</a:t>
            </a:r>
            <a:r>
              <a:rPr lang="sv-SE" dirty="0" err="1"/>
              <a:t>demyelinisering</a:t>
            </a:r>
            <a:r>
              <a:rPr lang="sv-SE" dirty="0"/>
              <a:t>) och amplitud (</a:t>
            </a:r>
            <a:r>
              <a:rPr lang="sv-SE" dirty="0" err="1"/>
              <a:t>axonal</a:t>
            </a:r>
            <a:r>
              <a:rPr lang="sv-SE" dirty="0"/>
              <a:t> skada).</a:t>
            </a:r>
          </a:p>
          <a:p>
            <a:pPr marL="457200" lvl="1" indent="0">
              <a:buNone/>
            </a:pPr>
            <a:endParaRPr lang="sv-SE" dirty="0"/>
          </a:p>
          <a:p>
            <a:pPr marL="457200" lvl="1" indent="0">
              <a:buNone/>
            </a:pPr>
            <a:r>
              <a:rPr lang="sv-SE" dirty="0"/>
              <a:t>Krävs viss patientmedverkan för EMG. </a:t>
            </a:r>
            <a:r>
              <a:rPr lang="sv-SE" dirty="0" err="1"/>
              <a:t>Neurografi</a:t>
            </a:r>
            <a:r>
              <a:rPr lang="sv-SE" dirty="0"/>
              <a:t> går att göra på medvetslös pat. IVA hopplös el-miljö.</a:t>
            </a:r>
          </a:p>
        </p:txBody>
      </p:sp>
    </p:spTree>
    <p:extLst>
      <p:ext uri="{BB962C8B-B14F-4D97-AF65-F5344CB8AC3E}">
        <p14:creationId xmlns:p14="http://schemas.microsoft.com/office/powerpoint/2010/main" val="201371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Biopsi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1"/>
            <a:ext cx="7675685" cy="3833446"/>
          </a:xfrm>
        </p:spPr>
        <p:txBody>
          <a:bodyPr/>
          <a:lstStyle/>
          <a:p>
            <a:r>
              <a:rPr lang="sv-SE" dirty="0"/>
              <a:t>Nekros/inflammation/bindvävsomvandling</a:t>
            </a:r>
          </a:p>
          <a:p>
            <a:r>
              <a:rPr lang="sv-SE" dirty="0"/>
              <a:t>Standardfärgning för: </a:t>
            </a:r>
          </a:p>
          <a:p>
            <a:pPr lvl="1"/>
            <a:r>
              <a:rPr lang="sv-SE" dirty="0" err="1"/>
              <a:t>fibertyp</a:t>
            </a:r>
            <a:endParaRPr lang="sv-SE" dirty="0"/>
          </a:p>
          <a:p>
            <a:pPr lvl="1"/>
            <a:r>
              <a:rPr lang="sv-SE" dirty="0"/>
              <a:t>MHC-klass</a:t>
            </a:r>
          </a:p>
          <a:p>
            <a:pPr lvl="1"/>
            <a:r>
              <a:rPr lang="sv-SE" dirty="0"/>
              <a:t>fettinlagring</a:t>
            </a:r>
          </a:p>
          <a:p>
            <a:pPr lvl="1"/>
            <a:r>
              <a:rPr lang="sv-SE" dirty="0"/>
              <a:t>glykogenupplagring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CDA82ED-2630-474E-9FBB-A005A42EC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876" y="3494951"/>
            <a:ext cx="3535986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6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97" name="image6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round/>
          </a:ln>
        </p:spPr>
      </p:pic>
    </p:spTree>
    <p:extLst>
      <p:ext uri="{BB962C8B-B14F-4D97-AF65-F5344CB8AC3E}">
        <p14:creationId xmlns:p14="http://schemas.microsoft.com/office/powerpoint/2010/main" val="394049612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Immunhistokemi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LGMD </a:t>
            </a:r>
            <a:r>
              <a:rPr lang="mr-IN" dirty="0"/>
              <a:t>–</a:t>
            </a:r>
            <a:r>
              <a:rPr lang="sv-SE" dirty="0"/>
              <a:t> finns för en handfull diagnoser </a:t>
            </a:r>
          </a:p>
          <a:p>
            <a:r>
              <a:rPr lang="sv-SE" dirty="0" err="1"/>
              <a:t>Dystrofinopati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Konkurreras ut av genetiska metoder.</a:t>
            </a:r>
          </a:p>
        </p:txBody>
      </p:sp>
    </p:spTree>
    <p:extLst>
      <p:ext uri="{BB962C8B-B14F-4D97-AF65-F5344CB8AC3E}">
        <p14:creationId xmlns:p14="http://schemas.microsoft.com/office/powerpoint/2010/main" val="1860560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v-SE">
              <a:cs typeface="+mj-cs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sv-SE">
              <a:cs typeface="+mn-cs"/>
            </a:endParaRPr>
          </a:p>
        </p:txBody>
      </p:sp>
      <p:pic>
        <p:nvPicPr>
          <p:cNvPr id="16387" name="Picture 4" descr="Bild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216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Genetik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Riktad analys för </a:t>
            </a:r>
            <a:r>
              <a:rPr lang="sv-SE" dirty="0" err="1"/>
              <a:t>ffa</a:t>
            </a:r>
            <a:r>
              <a:rPr lang="sv-SE" dirty="0"/>
              <a:t> dominanta </a:t>
            </a:r>
            <a:r>
              <a:rPr lang="sv-SE" dirty="0" err="1"/>
              <a:t>sjd</a:t>
            </a:r>
            <a:endParaRPr lang="sv-SE" dirty="0"/>
          </a:p>
          <a:p>
            <a:pPr lvl="1"/>
            <a:r>
              <a:rPr lang="sv-SE" dirty="0"/>
              <a:t>FSHD, </a:t>
            </a:r>
            <a:r>
              <a:rPr lang="sv-SE" dirty="0" err="1"/>
              <a:t>Dystrofia</a:t>
            </a:r>
            <a:r>
              <a:rPr lang="sv-SE" dirty="0"/>
              <a:t> </a:t>
            </a:r>
            <a:r>
              <a:rPr lang="sv-SE" dirty="0" err="1"/>
              <a:t>myotonica</a:t>
            </a:r>
            <a:r>
              <a:rPr lang="sv-SE" dirty="0"/>
              <a:t>, Welanders distala </a:t>
            </a:r>
            <a:r>
              <a:rPr lang="sv-SE" dirty="0" err="1"/>
              <a:t>myopati</a:t>
            </a:r>
            <a:r>
              <a:rPr lang="sv-SE" dirty="0"/>
              <a:t>.</a:t>
            </a:r>
          </a:p>
          <a:p>
            <a:r>
              <a:rPr lang="sv-SE" dirty="0" err="1"/>
              <a:t>Duchenne</a:t>
            </a:r>
            <a:r>
              <a:rPr lang="sv-SE" dirty="0"/>
              <a:t>/Becker (</a:t>
            </a:r>
            <a:r>
              <a:rPr lang="sv-SE" dirty="0" err="1"/>
              <a:t>dystrofinopatier</a:t>
            </a:r>
            <a:r>
              <a:rPr lang="sv-SE" dirty="0"/>
              <a:t>) tekniskt svår att analysera.</a:t>
            </a:r>
          </a:p>
          <a:p>
            <a:r>
              <a:rPr lang="sv-SE" dirty="0"/>
              <a:t>Screening (de 230 vanligaste muskeldystrofierna).</a:t>
            </a:r>
          </a:p>
          <a:p>
            <a:pPr marL="0" indent="0">
              <a:buNone/>
            </a:pPr>
            <a:r>
              <a:rPr lang="sv-SE" dirty="0"/>
              <a:t>Man hittar hela tiden nya genvarianter av oklar signifikans.</a:t>
            </a:r>
          </a:p>
          <a:p>
            <a:pPr marL="457200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0309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BC05ABDCAB9B4C89B8B5C29AACA526" ma:contentTypeVersion="7" ma:contentTypeDescription="Skapa ett nytt dokument." ma:contentTypeScope="" ma:versionID="e8c3b774adf66f9a56e3c9435d4d1c6d">
  <xsd:schema xmlns:xsd="http://www.w3.org/2001/XMLSchema" xmlns:xs="http://www.w3.org/2001/XMLSchema" xmlns:p="http://schemas.microsoft.com/office/2006/metadata/properties" xmlns:ns2="1870145d-774f-47eb-a723-039ed3bb53a9" xmlns:ns3="5b946bb4-702e-411f-9701-c69315636584" targetNamespace="http://schemas.microsoft.com/office/2006/metadata/properties" ma:root="true" ma:fieldsID="ef068936a48d3ee4833c7c145e2e69e1" ns2:_="" ns3:_="">
    <xsd:import namespace="1870145d-774f-47eb-a723-039ed3bb53a9"/>
    <xsd:import namespace="5b946bb4-702e-411f-9701-c693156365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70145d-774f-47eb-a723-039ed3bb53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46bb4-702e-411f-9701-c6931563658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791825-C5A8-4A24-B4AB-5BF17E298F49}"/>
</file>

<file path=customXml/itemProps2.xml><?xml version="1.0" encoding="utf-8"?>
<ds:datastoreItem xmlns:ds="http://schemas.openxmlformats.org/officeDocument/2006/customXml" ds:itemID="{F7FC93BD-0FE4-4993-A057-BE8EBC4EB2C9}"/>
</file>

<file path=customXml/itemProps3.xml><?xml version="1.0" encoding="utf-8"?>
<ds:datastoreItem xmlns:ds="http://schemas.openxmlformats.org/officeDocument/2006/customXml" ds:itemID="{11A4C9E4-9C3B-486E-B505-A5F69011746C}"/>
</file>

<file path=docProps/app.xml><?xml version="1.0" encoding="utf-8"?>
<Properties xmlns="http://schemas.openxmlformats.org/officeDocument/2006/extended-properties" xmlns:vt="http://schemas.openxmlformats.org/officeDocument/2006/docPropsVTypes">
  <TotalTime>5019</TotalTime>
  <Words>785</Words>
  <Application>Microsoft Office PowerPoint</Application>
  <PresentationFormat>Bildspel på skärmen (4:3)</PresentationFormat>
  <Paragraphs>111</Paragraphs>
  <Slides>23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Office-tema</vt:lpstr>
      <vt:lpstr>Myopatier</vt:lpstr>
      <vt:lpstr>Relevans för anestesiologer?</vt:lpstr>
      <vt:lpstr>Muskeldiagnostik, snabbkurs.</vt:lpstr>
      <vt:lpstr>Neurofys</vt:lpstr>
      <vt:lpstr>Biopsi</vt:lpstr>
      <vt:lpstr>PowerPoint-presentation</vt:lpstr>
      <vt:lpstr>Immunhistokemi</vt:lpstr>
      <vt:lpstr>PowerPoint-presentation</vt:lpstr>
      <vt:lpstr>Genetik</vt:lpstr>
      <vt:lpstr>MRT muskel</vt:lpstr>
      <vt:lpstr>Funktionstester</vt:lpstr>
      <vt:lpstr>Sjukdomarna</vt:lpstr>
      <vt:lpstr>Myositerna?</vt:lpstr>
      <vt:lpstr>Exitabilitetsrubbningar</vt:lpstr>
      <vt:lpstr>Förvärvade:</vt:lpstr>
      <vt:lpstr>PowerPoint-presentation</vt:lpstr>
      <vt:lpstr>Mitokondriella myopatier</vt:lpstr>
      <vt:lpstr>Metabola myopatier</vt:lpstr>
      <vt:lpstr>Dystrofier</vt:lpstr>
      <vt:lpstr>PowerPoint-presentation</vt:lpstr>
      <vt:lpstr>PowerPoint-presentation</vt:lpstr>
      <vt:lpstr>PowerPoint-presentation</vt:lpstr>
      <vt:lpstr>Ta med härifrån:</vt:lpstr>
    </vt:vector>
  </TitlesOfParts>
  <Company>Neurologen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Myopatier</dc:title>
  <dc:creator>Johan Jacobsson</dc:creator>
  <cp:lastModifiedBy>Johan Jacobsson</cp:lastModifiedBy>
  <cp:revision>43</cp:revision>
  <dcterms:created xsi:type="dcterms:W3CDTF">2018-03-06T19:53:20Z</dcterms:created>
  <dcterms:modified xsi:type="dcterms:W3CDTF">2021-05-19T20:21:30Z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0x01010029BC05ABDCAB9B4C89B8B5C29AACA526</vt:lpwstr>
  </property>
</Properties>
</file>