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39"/>
  </p:notesMasterIdLst>
  <p:sldIdLst>
    <p:sldId id="256" r:id="rId2"/>
    <p:sldId id="370" r:id="rId3"/>
    <p:sldId id="371" r:id="rId4"/>
    <p:sldId id="262" r:id="rId5"/>
    <p:sldId id="257" r:id="rId6"/>
    <p:sldId id="337" r:id="rId7"/>
    <p:sldId id="338" r:id="rId8"/>
    <p:sldId id="339" r:id="rId9"/>
    <p:sldId id="358" r:id="rId10"/>
    <p:sldId id="340" r:id="rId11"/>
    <p:sldId id="341" r:id="rId12"/>
    <p:sldId id="342" r:id="rId13"/>
    <p:sldId id="540" r:id="rId14"/>
    <p:sldId id="369" r:id="rId15"/>
    <p:sldId id="367" r:id="rId16"/>
    <p:sldId id="353" r:id="rId17"/>
    <p:sldId id="258" r:id="rId18"/>
    <p:sldId id="343" r:id="rId19"/>
    <p:sldId id="344" r:id="rId20"/>
    <p:sldId id="345" r:id="rId21"/>
    <p:sldId id="346" r:id="rId22"/>
    <p:sldId id="359" r:id="rId23"/>
    <p:sldId id="354" r:id="rId24"/>
    <p:sldId id="259" r:id="rId25"/>
    <p:sldId id="347" r:id="rId26"/>
    <p:sldId id="349" r:id="rId27"/>
    <p:sldId id="348" r:id="rId28"/>
    <p:sldId id="360" r:id="rId29"/>
    <p:sldId id="355" r:id="rId30"/>
    <p:sldId id="260" r:id="rId31"/>
    <p:sldId id="350" r:id="rId32"/>
    <p:sldId id="351" r:id="rId33"/>
    <p:sldId id="363" r:id="rId34"/>
    <p:sldId id="362" r:id="rId35"/>
    <p:sldId id="356" r:id="rId36"/>
    <p:sldId id="372" r:id="rId37"/>
    <p:sldId id="35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/>
    <p:restoredTop sz="86370"/>
  </p:normalViewPr>
  <p:slideViewPr>
    <p:cSldViewPr snapToGrid="0" snapToObjects="1">
      <p:cViewPr varScale="1">
        <p:scale>
          <a:sx n="93" d="100"/>
          <a:sy n="93" d="100"/>
        </p:scale>
        <p:origin x="232" y="352"/>
      </p:cViewPr>
      <p:guideLst/>
    </p:cSldViewPr>
  </p:slideViewPr>
  <p:outlineViewPr>
    <p:cViewPr>
      <p:scale>
        <a:sx n="33" d="100"/>
        <a:sy n="33" d="100"/>
      </p:scale>
      <p:origin x="0" y="-95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C8B2D-EAFF-0F4D-818F-989F827A1C12}" type="datetimeFigureOut">
              <a:rPr lang="sv-SE" smtClean="0"/>
              <a:t>2021-04-22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D8503-6007-B34C-8E25-12B0325378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185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8503-6007-B34C-8E25-12B03253788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420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8503-6007-B34C-8E25-12B03253788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9827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8503-6007-B34C-8E25-12B032537881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407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8503-6007-B34C-8E25-12B032537881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772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Akut SDH.</a:t>
            </a:r>
            <a:r>
              <a:rPr lang="sv-SE" baseline="0" dirty="0"/>
              <a:t> </a:t>
            </a:r>
            <a:r>
              <a:rPr lang="sv-SE" baseline="0" dirty="0" err="1"/>
              <a:t>Subfalcin</a:t>
            </a:r>
            <a:r>
              <a:rPr lang="sv-SE" baseline="0" dirty="0"/>
              <a:t> </a:t>
            </a:r>
            <a:r>
              <a:rPr lang="sv-SE" baseline="0" dirty="0" err="1"/>
              <a:t>herniering</a:t>
            </a:r>
            <a:r>
              <a:rPr lang="sv-SE" baseline="0" dirty="0"/>
              <a:t>, </a:t>
            </a:r>
            <a:r>
              <a:rPr lang="sv-SE" baseline="0" dirty="0" err="1"/>
              <a:t>transtentoriell</a:t>
            </a:r>
            <a:r>
              <a:rPr lang="sv-SE" baseline="0" dirty="0"/>
              <a:t> </a:t>
            </a:r>
            <a:r>
              <a:rPr lang="sv-SE" baseline="0" dirty="0" err="1"/>
              <a:t>uncusherniering</a:t>
            </a:r>
            <a:r>
              <a:rPr lang="sv-SE" baseline="0" dirty="0"/>
              <a:t> hö. Överskjutning </a:t>
            </a:r>
            <a:r>
              <a:rPr lang="sv-SE" baseline="0" dirty="0" err="1"/>
              <a:t>meddellinjesstrukturer</a:t>
            </a:r>
            <a:r>
              <a:rPr lang="sv-SE" baseline="0" dirty="0"/>
              <a:t>. Komprimerad hö </a:t>
            </a:r>
            <a:r>
              <a:rPr lang="sv-SE" baseline="0" dirty="0" err="1"/>
              <a:t>sidoventrikel.SAB</a:t>
            </a:r>
            <a:r>
              <a:rPr lang="sv-SE" baseline="0" dirty="0"/>
              <a:t>. </a:t>
            </a:r>
            <a:r>
              <a:rPr lang="sv-SE" baseline="0" dirty="0" err="1"/>
              <a:t>Temporalbensfr</a:t>
            </a:r>
            <a:r>
              <a:rPr lang="sv-SE" baseline="0" dirty="0"/>
              <a:t> </a:t>
            </a:r>
            <a:r>
              <a:rPr lang="sv-SE" baseline="0" dirty="0" err="1"/>
              <a:t>odislocerad</a:t>
            </a:r>
            <a:r>
              <a:rPr lang="sv-SE" baseline="0" dirty="0"/>
              <a:t> hö. </a:t>
            </a:r>
            <a:r>
              <a:rPr lang="sv-SE" baseline="0" dirty="0" err="1"/>
              <a:t>Ctai</a:t>
            </a:r>
            <a:r>
              <a:rPr lang="sv-SE" baseline="0" dirty="0"/>
              <a:t> </a:t>
            </a:r>
            <a:r>
              <a:rPr lang="sv-SE" baseline="0" dirty="0" err="1"/>
              <a:t>ua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8503-6007-B34C-8E25-12B032537881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4359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8503-6007-B34C-8E25-12B032537881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5674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8503-6007-B34C-8E25-12B032537881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0818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Dag 3-4 höga ICP men inget som krävde ngt ytterligare som tex </a:t>
            </a:r>
            <a:r>
              <a:rPr lang="sv-SE" dirty="0" err="1"/>
              <a:t>pento</a:t>
            </a:r>
            <a:r>
              <a:rPr lang="sv-SE" dirty="0"/>
              <a:t> eller v drän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8503-6007-B34C-8E25-12B032537881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6331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8503-6007-B34C-8E25-12B032537881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5819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Kontusionsblödningar frontalt bilateralt. </a:t>
            </a:r>
            <a:r>
              <a:rPr lang="sv-SE" dirty="0" err="1"/>
              <a:t>Pneumocefalus</a:t>
            </a:r>
            <a:r>
              <a:rPr lang="sv-SE" dirty="0"/>
              <a:t>.</a:t>
            </a:r>
            <a:r>
              <a:rPr lang="sv-SE" baseline="0" dirty="0"/>
              <a:t> Mindre </a:t>
            </a:r>
            <a:r>
              <a:rPr lang="sv-SE" baseline="0" dirty="0" err="1"/>
              <a:t>subduralt</a:t>
            </a:r>
            <a:r>
              <a:rPr lang="sv-SE" baseline="0" dirty="0"/>
              <a:t> </a:t>
            </a:r>
            <a:r>
              <a:rPr lang="sv-SE" baseline="0" dirty="0" err="1"/>
              <a:t>hematom</a:t>
            </a:r>
            <a:r>
              <a:rPr lang="sv-SE" baseline="0" dirty="0"/>
              <a:t> frontalt </a:t>
            </a:r>
            <a:r>
              <a:rPr lang="sv-SE" baseline="0" dirty="0" err="1"/>
              <a:t>vä</a:t>
            </a:r>
            <a:r>
              <a:rPr lang="sv-SE" baseline="0" dirty="0"/>
              <a:t>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8503-6007-B34C-8E25-12B032537881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675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8503-6007-B34C-8E25-12B032537881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713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Ingen absolut gräns i ålder men det blir en faktor</a:t>
            </a:r>
          </a:p>
          <a:p>
            <a:r>
              <a:rPr lang="sv-SE" dirty="0"/>
              <a:t>RLS värdera med förstånd</a:t>
            </a:r>
          </a:p>
          <a:p>
            <a:r>
              <a:rPr lang="sv-SE" dirty="0"/>
              <a:t>AK ska hävas där </a:t>
            </a:r>
            <a:r>
              <a:rPr lang="sv-SE" dirty="0" err="1"/>
              <a:t>pat</a:t>
            </a:r>
            <a:r>
              <a:rPr lang="sv-SE" dirty="0"/>
              <a:t> finns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8503-6007-B34C-8E25-12B03253788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437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Fraktur </a:t>
            </a:r>
            <a:r>
              <a:rPr lang="sv-SE" dirty="0" err="1"/>
              <a:t>vä</a:t>
            </a:r>
            <a:r>
              <a:rPr lang="sv-SE" dirty="0"/>
              <a:t> </a:t>
            </a:r>
            <a:r>
              <a:rPr lang="sv-SE" dirty="0" err="1"/>
              <a:t>orbitatak</a:t>
            </a:r>
            <a:r>
              <a:rPr lang="sv-SE" dirty="0"/>
              <a:t>. Fraktursystem </a:t>
            </a:r>
            <a:r>
              <a:rPr lang="sv-SE" dirty="0" err="1"/>
              <a:t>vä</a:t>
            </a:r>
            <a:r>
              <a:rPr lang="sv-SE" dirty="0"/>
              <a:t> </a:t>
            </a:r>
            <a:r>
              <a:rPr lang="sv-SE" dirty="0" err="1"/>
              <a:t>orbita</a:t>
            </a:r>
            <a:r>
              <a:rPr lang="sv-SE" dirty="0"/>
              <a:t> som</a:t>
            </a:r>
            <a:r>
              <a:rPr lang="sv-SE" baseline="0" dirty="0"/>
              <a:t> pressar m </a:t>
            </a:r>
            <a:r>
              <a:rPr lang="sv-SE" baseline="0" dirty="0" err="1"/>
              <a:t>rectus</a:t>
            </a:r>
            <a:r>
              <a:rPr lang="sv-SE" baseline="0" dirty="0"/>
              <a:t> </a:t>
            </a:r>
            <a:r>
              <a:rPr lang="sv-SE" baseline="0" dirty="0" err="1"/>
              <a:t>inferior</a:t>
            </a:r>
            <a:r>
              <a:rPr lang="sv-SE" baseline="0" dirty="0"/>
              <a:t>. </a:t>
            </a:r>
            <a:r>
              <a:rPr lang="sv-SE" baseline="0" dirty="0" err="1"/>
              <a:t>Dislocerat</a:t>
            </a:r>
            <a:r>
              <a:rPr lang="sv-SE" baseline="0" dirty="0"/>
              <a:t> </a:t>
            </a:r>
            <a:r>
              <a:rPr lang="sv-SE" baseline="0" dirty="0" err="1"/>
              <a:t>orbitalt</a:t>
            </a:r>
            <a:r>
              <a:rPr lang="sv-SE" baseline="0" dirty="0"/>
              <a:t> fett. Bilaterala </a:t>
            </a:r>
            <a:r>
              <a:rPr lang="sv-SE" baseline="0" dirty="0" err="1"/>
              <a:t>arcus</a:t>
            </a:r>
            <a:r>
              <a:rPr lang="sv-SE" baseline="0" dirty="0"/>
              <a:t> </a:t>
            </a:r>
            <a:r>
              <a:rPr lang="sv-SE" baseline="0" dirty="0" err="1"/>
              <a:t>zygmaticusfrakturer</a:t>
            </a:r>
            <a:r>
              <a:rPr lang="sv-SE" baseline="0" dirty="0"/>
              <a:t>. Hö </a:t>
            </a:r>
            <a:r>
              <a:rPr lang="sv-SE" baseline="0" dirty="0" err="1"/>
              <a:t>mandibula</a:t>
            </a:r>
            <a:r>
              <a:rPr lang="sv-SE" baseline="0" dirty="0"/>
              <a:t>, sinussystemet </a:t>
            </a:r>
            <a:r>
              <a:rPr lang="sv-SE" baseline="0" dirty="0" err="1"/>
              <a:t>frakturerat</a:t>
            </a:r>
            <a:r>
              <a:rPr lang="sv-SE" baseline="0" dirty="0"/>
              <a:t>. Avlösning </a:t>
            </a:r>
            <a:r>
              <a:rPr lang="sv-SE" baseline="0" dirty="0" err="1"/>
              <a:t>maxillan</a:t>
            </a:r>
            <a:r>
              <a:rPr lang="sv-SE" baseline="0" dirty="0"/>
              <a:t> +splittrat näsben.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8503-6007-B34C-8E25-12B032537881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665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Inga höga ICP </a:t>
            </a:r>
            <a:r>
              <a:rPr lang="sv-SE" dirty="0" err="1"/>
              <a:t>pga</a:t>
            </a:r>
            <a:r>
              <a:rPr lang="sv-SE" dirty="0"/>
              <a:t> </a:t>
            </a:r>
            <a:r>
              <a:rPr lang="sv-SE" dirty="0" err="1"/>
              <a:t>likvorläckage</a:t>
            </a:r>
            <a:r>
              <a:rPr lang="sv-SE" dirty="0"/>
              <a:t> samt lumbaldrän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8503-6007-B34C-8E25-12B032537881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1067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Bor på korttidsboende, kan gå 100 m med rullator. Försämrat korttidsminne, Försämrad impulskontroll. Klarar sig ej själv hemma, har mycket hjälp av en flickvän. Rehabiliteringsträning på sjukhus 2 ggr per v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8503-6007-B34C-8E25-12B032537881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0833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8503-6007-B34C-8E25-12B032537881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5130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Stort SDH </a:t>
            </a:r>
            <a:r>
              <a:rPr lang="sv-SE" dirty="0" err="1"/>
              <a:t>vä</a:t>
            </a:r>
            <a:r>
              <a:rPr lang="sv-SE" dirty="0"/>
              <a:t>. SAB. Kontusionsblödningar. Komprimerad </a:t>
            </a:r>
            <a:r>
              <a:rPr lang="sv-SE" dirty="0" err="1"/>
              <a:t>vä</a:t>
            </a:r>
            <a:r>
              <a:rPr lang="sv-SE" dirty="0"/>
              <a:t> </a:t>
            </a:r>
            <a:r>
              <a:rPr lang="sv-SE" dirty="0" err="1"/>
              <a:t>sidoventrikel.Överskjutning</a:t>
            </a:r>
            <a:r>
              <a:rPr lang="sv-SE" dirty="0"/>
              <a:t> av </a:t>
            </a:r>
            <a:r>
              <a:rPr lang="sv-SE" dirty="0" err="1"/>
              <a:t>medellinjesstrukturer</a:t>
            </a:r>
            <a:r>
              <a:rPr lang="sv-SE" dirty="0"/>
              <a:t> 1.7 cm till hö. </a:t>
            </a:r>
            <a:r>
              <a:rPr lang="sv-SE" dirty="0" err="1"/>
              <a:t>Odislocerad</a:t>
            </a:r>
            <a:r>
              <a:rPr lang="sv-SE" dirty="0"/>
              <a:t> fraktur temporalt</a:t>
            </a:r>
            <a:r>
              <a:rPr lang="sv-SE" baseline="0" dirty="0"/>
              <a:t> </a:t>
            </a:r>
            <a:r>
              <a:rPr lang="sv-SE" baseline="0" dirty="0" err="1"/>
              <a:t>vä</a:t>
            </a:r>
            <a:r>
              <a:rPr lang="sv-SE" baseline="0" dirty="0"/>
              <a:t>. Bara skallskador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8503-6007-B34C-8E25-12B032537881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5859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Opererad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8503-6007-B34C-8E25-12B032537881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2202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8503-6007-B34C-8E25-12B032537881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44472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ICP upp mot 50-60, </a:t>
            </a:r>
            <a:r>
              <a:rPr lang="sv-SE" dirty="0" err="1"/>
              <a:t>mannitol</a:t>
            </a:r>
            <a:r>
              <a:rPr lang="sv-SE" dirty="0"/>
              <a:t>, hyperventilering, </a:t>
            </a:r>
            <a:r>
              <a:rPr lang="sv-SE" dirty="0" err="1"/>
              <a:t>op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8503-6007-B34C-8E25-12B032537881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685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Extubering</a:t>
            </a:r>
            <a:r>
              <a:rPr lang="sv-SE" dirty="0"/>
              <a:t> och palliativ vård ett drygt dygn på NIVA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8503-6007-B34C-8E25-12B032537881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6664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8503-6007-B34C-8E25-12B032537881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7839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Vid ankomst NUS BT fall och HLR 2 min</a:t>
            </a:r>
          </a:p>
          <a:p>
            <a:r>
              <a:rPr lang="sv-SE" dirty="0"/>
              <a:t>Lumbaldrän 300 ml/dygn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8503-6007-B34C-8E25-12B03253788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2249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Odislocerad</a:t>
            </a:r>
            <a:r>
              <a:rPr lang="sv-SE" dirty="0"/>
              <a:t> fraktur </a:t>
            </a:r>
            <a:r>
              <a:rPr lang="sv-SE" dirty="0" err="1"/>
              <a:t>gn</a:t>
            </a:r>
            <a:r>
              <a:rPr lang="sv-SE" dirty="0"/>
              <a:t> vänster temporalben samt </a:t>
            </a:r>
            <a:r>
              <a:rPr lang="sv-SE" dirty="0" err="1"/>
              <a:t>gn</a:t>
            </a:r>
            <a:r>
              <a:rPr lang="sv-SE" dirty="0"/>
              <a:t> stora delar av centrala skallbasen. Ansiktsskelett </a:t>
            </a:r>
            <a:r>
              <a:rPr lang="sv-SE" dirty="0" err="1"/>
              <a:t>ua</a:t>
            </a:r>
            <a:r>
              <a:rPr lang="sv-SE" dirty="0"/>
              <a:t>. SAB. Blod i ventrikelsystemet. Intracerebrala </a:t>
            </a:r>
            <a:r>
              <a:rPr lang="sv-SE" dirty="0" err="1"/>
              <a:t>petikeala</a:t>
            </a:r>
            <a:r>
              <a:rPr lang="sv-SE" dirty="0"/>
              <a:t> blödningar. Även corpus </a:t>
            </a:r>
            <a:r>
              <a:rPr lang="sv-SE" dirty="0" err="1"/>
              <a:t>callosum</a:t>
            </a:r>
            <a:r>
              <a:rPr lang="sv-SE" dirty="0"/>
              <a:t>. Hjärnödem</a:t>
            </a:r>
          </a:p>
          <a:p>
            <a:r>
              <a:rPr lang="sv-SE" dirty="0"/>
              <a:t>CT </a:t>
            </a:r>
            <a:r>
              <a:rPr lang="sv-SE" dirty="0" err="1"/>
              <a:t>ai</a:t>
            </a:r>
            <a:r>
              <a:rPr lang="sv-SE" dirty="0"/>
              <a:t> </a:t>
            </a:r>
            <a:r>
              <a:rPr lang="sv-SE" dirty="0" err="1"/>
              <a:t>ua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8503-6007-B34C-8E25-12B03253788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7133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8503-6007-B34C-8E25-12B03253788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6622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8503-6007-B34C-8E25-12B03253788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6902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Lumbaldrän 300 ml/dygn</a:t>
            </a:r>
          </a:p>
          <a:p>
            <a:r>
              <a:rPr lang="sv-SE" dirty="0"/>
              <a:t>Ej höga ICP </a:t>
            </a:r>
            <a:r>
              <a:rPr lang="sv-SE" dirty="0" err="1"/>
              <a:t>pga</a:t>
            </a:r>
            <a:r>
              <a:rPr lang="sv-SE" dirty="0"/>
              <a:t> </a:t>
            </a:r>
            <a:r>
              <a:rPr lang="sv-SE" dirty="0" err="1"/>
              <a:t>likvorläckage</a:t>
            </a:r>
            <a:r>
              <a:rPr lang="sv-SE" dirty="0"/>
              <a:t> samt lumbaldrän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8503-6007-B34C-8E25-12B03253788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6240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Corpus samt </a:t>
            </a:r>
            <a:r>
              <a:rPr lang="sv-SE" dirty="0" err="1"/>
              <a:t>splenium</a:t>
            </a:r>
            <a:r>
              <a:rPr lang="sv-SE" dirty="0"/>
              <a:t> </a:t>
            </a:r>
            <a:r>
              <a:rPr lang="sv-SE" dirty="0" err="1"/>
              <a:t>callosum-petekiala</a:t>
            </a:r>
            <a:r>
              <a:rPr lang="sv-SE" dirty="0"/>
              <a:t> blödningar. Ödem </a:t>
            </a:r>
            <a:r>
              <a:rPr lang="sv-SE" dirty="0" err="1"/>
              <a:t>kortikospinala</a:t>
            </a:r>
            <a:r>
              <a:rPr lang="sv-SE" dirty="0"/>
              <a:t> trakterna</a:t>
            </a:r>
            <a:r>
              <a:rPr lang="sv-SE" baseline="0" dirty="0"/>
              <a:t> </a:t>
            </a:r>
            <a:r>
              <a:rPr lang="sv-SE" baseline="0" dirty="0" err="1"/>
              <a:t>storhjärnspedunkeln</a:t>
            </a:r>
            <a:r>
              <a:rPr lang="sv-SE" baseline="0" dirty="0"/>
              <a:t>. </a:t>
            </a:r>
            <a:r>
              <a:rPr lang="sv-SE" baseline="0" dirty="0" err="1"/>
              <a:t>Petekiala</a:t>
            </a:r>
            <a:r>
              <a:rPr lang="sv-SE" baseline="0" dirty="0"/>
              <a:t> blödningar hö temporallob. +</a:t>
            </a:r>
            <a:r>
              <a:rPr lang="sv-SE" baseline="0" dirty="0" err="1"/>
              <a:t>Vä</a:t>
            </a:r>
            <a:r>
              <a:rPr lang="sv-SE" baseline="0" dirty="0"/>
              <a:t> </a:t>
            </a:r>
            <a:r>
              <a:rPr lang="sv-SE" baseline="0" dirty="0" err="1"/>
              <a:t>cerebellumhemisfär</a:t>
            </a:r>
            <a:r>
              <a:rPr lang="sv-SE" baseline="0" dirty="0"/>
              <a:t>. Mm dvs utbredda DAI skador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8503-6007-B34C-8E25-12B032537881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4422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D8503-6007-B34C-8E25-12B032537881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627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4/22/21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4/22/21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4/22/21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4/22/21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4/22/21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4/22/21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4/22/21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CE73ED-562C-2B41-BE42-BC95F1447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3208" y="1262229"/>
            <a:ext cx="7945582" cy="1645920"/>
          </a:xfrm>
        </p:spPr>
        <p:txBody>
          <a:bodyPr/>
          <a:lstStyle/>
          <a:p>
            <a:r>
              <a:rPr lang="sv-SE" dirty="0"/>
              <a:t>När säger vi </a:t>
            </a:r>
            <a:r>
              <a:rPr lang="sv-SE" b="1" dirty="0">
                <a:solidFill>
                  <a:srgbClr val="00B050"/>
                </a:solidFill>
              </a:rPr>
              <a:t>JA</a:t>
            </a:r>
            <a:br>
              <a:rPr lang="sv-SE" dirty="0"/>
            </a:br>
            <a:r>
              <a:rPr lang="sv-SE" dirty="0"/>
              <a:t>När säger vi </a:t>
            </a:r>
            <a:r>
              <a:rPr lang="sv-SE" b="1" dirty="0">
                <a:solidFill>
                  <a:srgbClr val="C00000"/>
                </a:solidFill>
              </a:rPr>
              <a:t>NEJ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CDD26F6-2A5C-8445-93AC-0F2F64E01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3208" y="4975824"/>
            <a:ext cx="6801612" cy="1239894"/>
          </a:xfrm>
        </p:spPr>
        <p:txBody>
          <a:bodyPr>
            <a:noAutofit/>
          </a:bodyPr>
          <a:lstStyle/>
          <a:p>
            <a:pPr algn="l"/>
            <a:r>
              <a:rPr lang="sv-SE" sz="1200" dirty="0">
                <a:solidFill>
                  <a:schemeClr val="bg1"/>
                </a:solidFill>
              </a:rPr>
              <a:t>Maria Eriksson			Anders </a:t>
            </a:r>
            <a:r>
              <a:rPr lang="sv-SE" sz="1200" dirty="0" err="1">
                <a:solidFill>
                  <a:schemeClr val="bg1"/>
                </a:solidFill>
              </a:rPr>
              <a:t>Rydvall</a:t>
            </a:r>
            <a:endParaRPr lang="sv-SE" sz="1200" dirty="0">
              <a:solidFill>
                <a:schemeClr val="bg1"/>
              </a:solidFill>
            </a:endParaRPr>
          </a:p>
          <a:p>
            <a:pPr algn="l"/>
            <a:r>
              <a:rPr lang="sv-SE" sz="1200" dirty="0">
                <a:solidFill>
                  <a:schemeClr val="bg1"/>
                </a:solidFill>
              </a:rPr>
              <a:t>Överläkare, PhD		”Senior” Överläkare, PhD</a:t>
            </a:r>
          </a:p>
          <a:p>
            <a:pPr algn="l"/>
            <a:r>
              <a:rPr lang="sv-SE" sz="1200" dirty="0">
                <a:solidFill>
                  <a:schemeClr val="bg1"/>
                </a:solidFill>
              </a:rPr>
              <a:t>Neurokirurgen		Anestesi /IVA</a:t>
            </a:r>
          </a:p>
          <a:p>
            <a:pPr algn="l"/>
            <a:r>
              <a:rPr lang="sv-SE" sz="1200" dirty="0">
                <a:solidFill>
                  <a:schemeClr val="bg1"/>
                </a:solidFill>
              </a:rPr>
              <a:t>Norrlands Universitetssjukhus	Norrlands Universitetssjukhus</a:t>
            </a:r>
          </a:p>
          <a:p>
            <a:pPr algn="l"/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E73204B-0444-5D49-8188-10BA62B5BCDB}"/>
              </a:ext>
            </a:extLst>
          </p:cNvPr>
          <p:cNvSpPr/>
          <p:nvPr/>
        </p:nvSpPr>
        <p:spPr>
          <a:xfrm>
            <a:off x="4655124" y="3481241"/>
            <a:ext cx="2881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ST-</a:t>
            </a:r>
            <a:r>
              <a:rPr lang="sv-SE" dirty="0" err="1"/>
              <a:t>Neuroanestesi</a:t>
            </a:r>
            <a:r>
              <a:rPr lang="sv-SE" dirty="0"/>
              <a:t>  april 2021</a:t>
            </a:r>
          </a:p>
        </p:txBody>
      </p:sp>
    </p:spTree>
    <p:extLst>
      <p:ext uri="{BB962C8B-B14F-4D97-AF65-F5344CB8AC3E}">
        <p14:creationId xmlns:p14="http://schemas.microsoft.com/office/powerpoint/2010/main" val="284752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16F205F-D145-48EC-B076-71081E600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8888" y="1382279"/>
            <a:ext cx="5810877" cy="4351338"/>
          </a:xfrm>
        </p:spPr>
      </p:pic>
    </p:spTree>
    <p:extLst>
      <p:ext uri="{BB962C8B-B14F-4D97-AF65-F5344CB8AC3E}">
        <p14:creationId xmlns:p14="http://schemas.microsoft.com/office/powerpoint/2010/main" val="4151964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732619C-6046-41C4-8BC1-9395410E4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65870" y="1396134"/>
            <a:ext cx="5810877" cy="4351338"/>
          </a:xfrm>
        </p:spPr>
      </p:pic>
    </p:spTree>
    <p:extLst>
      <p:ext uri="{BB962C8B-B14F-4D97-AF65-F5344CB8AC3E}">
        <p14:creationId xmlns:p14="http://schemas.microsoft.com/office/powerpoint/2010/main" val="142200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8D52CDB-CC92-4767-910A-F4C1F511A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90561" y="1354570"/>
            <a:ext cx="5810877" cy="4351338"/>
          </a:xfrm>
        </p:spPr>
      </p:pic>
    </p:spTree>
    <p:extLst>
      <p:ext uri="{BB962C8B-B14F-4D97-AF65-F5344CB8AC3E}">
        <p14:creationId xmlns:p14="http://schemas.microsoft.com/office/powerpoint/2010/main" val="3124213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D89358-1A61-BF4A-A4F0-C72F4D507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Klassificering av DAI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364767-8204-9145-A5D7-CC5891A8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1" y="1868489"/>
            <a:ext cx="7770813" cy="4257675"/>
          </a:xfrm>
        </p:spPr>
        <p:txBody>
          <a:bodyPr/>
          <a:lstStyle/>
          <a:p>
            <a:pPr>
              <a:defRPr/>
            </a:pPr>
            <a:r>
              <a:rPr lang="sv-SE" altLang="x-none" dirty="0"/>
              <a:t>Adams et al</a:t>
            </a:r>
          </a:p>
          <a:p>
            <a:pPr>
              <a:defRPr/>
            </a:pPr>
            <a:r>
              <a:rPr lang="sv-SE" altLang="x-none" dirty="0" err="1"/>
              <a:t>Grade</a:t>
            </a:r>
            <a:r>
              <a:rPr lang="sv-SE" altLang="x-none" dirty="0"/>
              <a:t> I</a:t>
            </a:r>
          </a:p>
          <a:p>
            <a:pPr lvl="1">
              <a:defRPr/>
            </a:pPr>
            <a:r>
              <a:rPr lang="sv-SE" altLang="x-none" sz="2800" dirty="0" err="1"/>
              <a:t>Axonal</a:t>
            </a:r>
            <a:r>
              <a:rPr lang="sv-SE" altLang="x-none" sz="2800" dirty="0"/>
              <a:t> skada begränsad till vit substans</a:t>
            </a:r>
          </a:p>
          <a:p>
            <a:pPr>
              <a:defRPr/>
            </a:pPr>
            <a:r>
              <a:rPr lang="sv-SE" altLang="x-none" dirty="0" err="1"/>
              <a:t>Grade</a:t>
            </a:r>
            <a:r>
              <a:rPr lang="sv-SE" altLang="x-none" dirty="0"/>
              <a:t> II</a:t>
            </a:r>
          </a:p>
          <a:p>
            <a:pPr lvl="1">
              <a:defRPr/>
            </a:pPr>
            <a:r>
              <a:rPr lang="sv-SE" altLang="x-none" sz="2800" dirty="0" err="1"/>
              <a:t>Grade</a:t>
            </a:r>
            <a:r>
              <a:rPr lang="sv-SE" altLang="x-none" sz="2800" dirty="0"/>
              <a:t> I + Corpus </a:t>
            </a:r>
            <a:r>
              <a:rPr lang="sv-SE" altLang="x-none" sz="2800" dirty="0" err="1"/>
              <a:t>callosum</a:t>
            </a:r>
            <a:r>
              <a:rPr lang="sv-SE" altLang="x-none" sz="2800" dirty="0"/>
              <a:t> (Hjärnbalken)</a:t>
            </a:r>
          </a:p>
          <a:p>
            <a:pPr>
              <a:defRPr/>
            </a:pPr>
            <a:r>
              <a:rPr lang="sv-SE" altLang="x-none" dirty="0" err="1"/>
              <a:t>Grade</a:t>
            </a:r>
            <a:r>
              <a:rPr lang="sv-SE" altLang="x-none" dirty="0"/>
              <a:t> III</a:t>
            </a:r>
          </a:p>
          <a:p>
            <a:pPr lvl="1">
              <a:defRPr/>
            </a:pPr>
            <a:r>
              <a:rPr lang="sv-SE" altLang="x-none" sz="2800" dirty="0" err="1"/>
              <a:t>Grade</a:t>
            </a:r>
            <a:r>
              <a:rPr lang="sv-SE" altLang="x-none" sz="2800" dirty="0"/>
              <a:t> II + Hjärnstammen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9CFB294-4AC1-D445-94A2-2BB22525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4E88E8F2-2A24-C645-88F0-CE485B982570}" type="slidenum">
              <a:rPr lang="sv-SE" altLang="sv-SE" sz="1200">
                <a:solidFill>
                  <a:srgbClr val="FFFFFF"/>
                </a:solidFill>
              </a:rPr>
              <a:pPr/>
              <a:t>13</a:t>
            </a:fld>
            <a:endParaRPr lang="sv-SE" altLang="sv-SE" sz="1200">
              <a:solidFill>
                <a:srgbClr val="FFFFFF"/>
              </a:solidFill>
            </a:endParaRP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D8E81057-A7EB-964E-851C-D02F15386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6814" y="6605589"/>
            <a:ext cx="5746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mr-IN" altLang="sv-SE" sz="900">
                <a:solidFill>
                  <a:schemeClr val="tx1"/>
                </a:solidFill>
              </a:rPr>
              <a:t>LOK-17</a:t>
            </a:r>
            <a:endParaRPr lang="en-GB" altLang="sv-SE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93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1EA76888-617A-944E-81CF-66DFEF7330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5946" y="549055"/>
            <a:ext cx="7729728" cy="1188720"/>
          </a:xfrm>
        </p:spPr>
        <p:txBody>
          <a:bodyPr/>
          <a:lstStyle/>
          <a:p>
            <a:r>
              <a:rPr lang="sv-SE" altLang="sv-SE">
                <a:solidFill>
                  <a:schemeClr val="tx1"/>
                </a:solidFill>
              </a:rPr>
              <a:t>Diffus axonal skada- outcome</a:t>
            </a:r>
          </a:p>
        </p:txBody>
      </p:sp>
      <p:sp>
        <p:nvSpPr>
          <p:cNvPr id="173059" name="Text Box 3">
            <a:extLst>
              <a:ext uri="{FF2B5EF4-FFF2-40B4-BE49-F238E27FC236}">
                <a16:creationId xmlns:a16="http://schemas.microsoft.com/office/drawing/2014/main" id="{801C846E-6242-C14C-8298-4A6CB538C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6" y="1905001"/>
            <a:ext cx="39004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 sz="3200">
                <a:latin typeface="Times New Roman" panose="02020603050405020304" pitchFamily="18" charset="0"/>
              </a:rPr>
              <a:t>Outcome (3 månader):</a:t>
            </a:r>
          </a:p>
        </p:txBody>
      </p:sp>
      <p:grpSp>
        <p:nvGrpSpPr>
          <p:cNvPr id="173060" name="Group 4">
            <a:extLst>
              <a:ext uri="{FF2B5EF4-FFF2-40B4-BE49-F238E27FC236}">
                <a16:creationId xmlns:a16="http://schemas.microsoft.com/office/drawing/2014/main" id="{C9C3FEDE-6268-5D4B-86E0-32ADD9FCB40A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514600"/>
            <a:ext cx="7848600" cy="4078288"/>
            <a:chOff x="432" y="1584"/>
            <a:chExt cx="4368" cy="2569"/>
          </a:xfrm>
        </p:grpSpPr>
        <p:sp>
          <p:nvSpPr>
            <p:cNvPr id="173061" name="Rectangle 5">
              <a:extLst>
                <a:ext uri="{FF2B5EF4-FFF2-40B4-BE49-F238E27FC236}">
                  <a16:creationId xmlns:a16="http://schemas.microsoft.com/office/drawing/2014/main" id="{98351F58-B4AB-2F46-840B-1E8F0CD23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513"/>
              <a:ext cx="96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sv-SE" altLang="sv-SE"/>
                <a:t>15%</a:t>
              </a:r>
            </a:p>
          </p:txBody>
        </p:sp>
        <p:sp>
          <p:nvSpPr>
            <p:cNvPr id="173062" name="Rectangle 6">
              <a:extLst>
                <a:ext uri="{FF2B5EF4-FFF2-40B4-BE49-F238E27FC236}">
                  <a16:creationId xmlns:a16="http://schemas.microsoft.com/office/drawing/2014/main" id="{E473A8DB-0605-9A46-BC0B-3E45F929D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513"/>
              <a:ext cx="96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sv-SE" altLang="sv-SE"/>
                <a:t>58%</a:t>
              </a:r>
            </a:p>
          </p:txBody>
        </p:sp>
        <p:sp>
          <p:nvSpPr>
            <p:cNvPr id="173063" name="Rectangle 7">
              <a:extLst>
                <a:ext uri="{FF2B5EF4-FFF2-40B4-BE49-F238E27FC236}">
                  <a16:creationId xmlns:a16="http://schemas.microsoft.com/office/drawing/2014/main" id="{2A83DE02-A395-C942-9D20-2B1C949C6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513"/>
              <a:ext cx="96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sv-SE" altLang="sv-SE"/>
                <a:t>78%</a:t>
              </a:r>
            </a:p>
          </p:txBody>
        </p:sp>
        <p:sp>
          <p:nvSpPr>
            <p:cNvPr id="173064" name="Rectangle 8">
              <a:extLst>
                <a:ext uri="{FF2B5EF4-FFF2-40B4-BE49-F238E27FC236}">
                  <a16:creationId xmlns:a16="http://schemas.microsoft.com/office/drawing/2014/main" id="{C28ABC46-C918-1D4E-B90E-9D0127926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513"/>
              <a:ext cx="1488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sv-SE" altLang="sv-SE"/>
                <a:t>GOS 4 + 5</a:t>
              </a:r>
            </a:p>
          </p:txBody>
        </p:sp>
        <p:sp>
          <p:nvSpPr>
            <p:cNvPr id="173065" name="Rectangle 9">
              <a:extLst>
                <a:ext uri="{FF2B5EF4-FFF2-40B4-BE49-F238E27FC236}">
                  <a16:creationId xmlns:a16="http://schemas.microsoft.com/office/drawing/2014/main" id="{1EEABD09-263C-2C4E-ADC0-157E602C9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873"/>
              <a:ext cx="96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sv-SE" altLang="sv-SE"/>
                <a:t>34%</a:t>
              </a:r>
            </a:p>
          </p:txBody>
        </p:sp>
        <p:sp>
          <p:nvSpPr>
            <p:cNvPr id="173066" name="Rectangle 10">
              <a:extLst>
                <a:ext uri="{FF2B5EF4-FFF2-40B4-BE49-F238E27FC236}">
                  <a16:creationId xmlns:a16="http://schemas.microsoft.com/office/drawing/2014/main" id="{810D40CE-B6D2-9140-8D83-182275C26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873"/>
              <a:ext cx="96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sv-SE" altLang="sv-SE"/>
                <a:t>18%</a:t>
              </a:r>
            </a:p>
          </p:txBody>
        </p:sp>
        <p:sp>
          <p:nvSpPr>
            <p:cNvPr id="173067" name="Rectangle 11">
              <a:extLst>
                <a:ext uri="{FF2B5EF4-FFF2-40B4-BE49-F238E27FC236}">
                  <a16:creationId xmlns:a16="http://schemas.microsoft.com/office/drawing/2014/main" id="{63114906-70DE-624C-BF7B-259B1FA28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873"/>
              <a:ext cx="96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sv-SE" altLang="sv-SE"/>
                <a:t>7%</a:t>
              </a:r>
            </a:p>
          </p:txBody>
        </p:sp>
        <p:sp>
          <p:nvSpPr>
            <p:cNvPr id="173068" name="Rectangle 12">
              <a:extLst>
                <a:ext uri="{FF2B5EF4-FFF2-40B4-BE49-F238E27FC236}">
                  <a16:creationId xmlns:a16="http://schemas.microsoft.com/office/drawing/2014/main" id="{2AFEC2B6-4354-0F43-A99D-8E3F5BD48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873"/>
              <a:ext cx="1488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sv-SE" altLang="sv-SE"/>
                <a:t>GOS 2 + 3</a:t>
              </a:r>
            </a:p>
          </p:txBody>
        </p:sp>
        <p:sp>
          <p:nvSpPr>
            <p:cNvPr id="173069" name="Rectangle 13">
              <a:extLst>
                <a:ext uri="{FF2B5EF4-FFF2-40B4-BE49-F238E27FC236}">
                  <a16:creationId xmlns:a16="http://schemas.microsoft.com/office/drawing/2014/main" id="{6D9F476E-9C05-434E-B62E-F7149AF30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33"/>
              <a:ext cx="96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sv-SE" altLang="sv-SE"/>
                <a:t>51%</a:t>
              </a:r>
            </a:p>
          </p:txBody>
        </p:sp>
        <p:sp>
          <p:nvSpPr>
            <p:cNvPr id="173070" name="Rectangle 14">
              <a:extLst>
                <a:ext uri="{FF2B5EF4-FFF2-40B4-BE49-F238E27FC236}">
                  <a16:creationId xmlns:a16="http://schemas.microsoft.com/office/drawing/2014/main" id="{A08719F4-C545-0D4F-A08C-ACCF1D704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233"/>
              <a:ext cx="96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sv-SE" altLang="sv-SE"/>
                <a:t>24%</a:t>
              </a:r>
            </a:p>
          </p:txBody>
        </p:sp>
        <p:sp>
          <p:nvSpPr>
            <p:cNvPr id="173071" name="Rectangle 15">
              <a:extLst>
                <a:ext uri="{FF2B5EF4-FFF2-40B4-BE49-F238E27FC236}">
                  <a16:creationId xmlns:a16="http://schemas.microsoft.com/office/drawing/2014/main" id="{C9DB0354-3A46-E748-8BBC-DF40D7ECF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233"/>
              <a:ext cx="96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sv-SE" altLang="sv-SE"/>
                <a:t>15%</a:t>
              </a:r>
            </a:p>
          </p:txBody>
        </p:sp>
        <p:sp>
          <p:nvSpPr>
            <p:cNvPr id="173072" name="Rectangle 16">
              <a:extLst>
                <a:ext uri="{FF2B5EF4-FFF2-40B4-BE49-F238E27FC236}">
                  <a16:creationId xmlns:a16="http://schemas.microsoft.com/office/drawing/2014/main" id="{C34EBA45-475C-1C43-AE35-0B0002FC6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233"/>
              <a:ext cx="1488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sv-SE" altLang="sv-SE"/>
                <a:t>GOS 1</a:t>
              </a:r>
            </a:p>
          </p:txBody>
        </p:sp>
        <p:sp>
          <p:nvSpPr>
            <p:cNvPr id="173073" name="Rectangle 17">
              <a:extLst>
                <a:ext uri="{FF2B5EF4-FFF2-40B4-BE49-F238E27FC236}">
                  <a16:creationId xmlns:a16="http://schemas.microsoft.com/office/drawing/2014/main" id="{F4B1A367-33E6-2441-9952-6BC6A8AC2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584"/>
              <a:ext cx="960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sv-SE" altLang="sv-SE"/>
                <a:t>Svår</a:t>
              </a:r>
            </a:p>
            <a:p>
              <a:pPr>
                <a:buFont typeface="Monotype Sorts" pitchFamily="2" charset="2"/>
                <a:buNone/>
              </a:pPr>
              <a:r>
                <a:rPr lang="sv-SE" altLang="sv-SE"/>
                <a:t> DAI</a:t>
              </a:r>
            </a:p>
          </p:txBody>
        </p:sp>
        <p:sp>
          <p:nvSpPr>
            <p:cNvPr id="173074" name="Rectangle 18">
              <a:extLst>
                <a:ext uri="{FF2B5EF4-FFF2-40B4-BE49-F238E27FC236}">
                  <a16:creationId xmlns:a16="http://schemas.microsoft.com/office/drawing/2014/main" id="{9702E6AD-CEDD-1A48-A8D6-4E01FAA6C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584"/>
              <a:ext cx="960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sv-SE" altLang="sv-SE"/>
                <a:t>Moderat</a:t>
              </a:r>
            </a:p>
            <a:p>
              <a:pPr>
                <a:buFont typeface="Monotype Sorts" pitchFamily="2" charset="2"/>
                <a:buNone/>
              </a:pPr>
              <a:r>
                <a:rPr lang="sv-SE" altLang="sv-SE"/>
                <a:t>DAI</a:t>
              </a:r>
            </a:p>
          </p:txBody>
        </p:sp>
        <p:sp>
          <p:nvSpPr>
            <p:cNvPr id="173075" name="Rectangle 19">
              <a:extLst>
                <a:ext uri="{FF2B5EF4-FFF2-40B4-BE49-F238E27FC236}">
                  <a16:creationId xmlns:a16="http://schemas.microsoft.com/office/drawing/2014/main" id="{56C6A61A-2AFC-2D42-B4D1-67089EF05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584"/>
              <a:ext cx="960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sv-SE" altLang="sv-SE"/>
                <a:t>Mild</a:t>
              </a:r>
            </a:p>
            <a:p>
              <a:pPr>
                <a:buFont typeface="Monotype Sorts" pitchFamily="2" charset="2"/>
                <a:buNone/>
              </a:pPr>
              <a:r>
                <a:rPr lang="sv-SE" altLang="sv-SE"/>
                <a:t>DAI</a:t>
              </a:r>
            </a:p>
          </p:txBody>
        </p:sp>
        <p:sp>
          <p:nvSpPr>
            <p:cNvPr id="173076" name="Rectangle 20">
              <a:extLst>
                <a:ext uri="{FF2B5EF4-FFF2-40B4-BE49-F238E27FC236}">
                  <a16:creationId xmlns:a16="http://schemas.microsoft.com/office/drawing/2014/main" id="{8B8A9620-CBD8-3441-A92C-F9363A6E6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584"/>
              <a:ext cx="1488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Monotype Sorts" pitchFamily="2" charset="2"/>
                <a:buChar char="ä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endParaRPr lang="sv-SE" altLang="sv-SE"/>
            </a:p>
          </p:txBody>
        </p:sp>
        <p:sp>
          <p:nvSpPr>
            <p:cNvPr id="173077" name="Line 21">
              <a:extLst>
                <a:ext uri="{FF2B5EF4-FFF2-40B4-BE49-F238E27FC236}">
                  <a16:creationId xmlns:a16="http://schemas.microsoft.com/office/drawing/2014/main" id="{91ABCEB7-0958-554E-9509-BB15B32B2C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584"/>
              <a:ext cx="4368" cy="0"/>
            </a:xfrm>
            <a:prstGeom prst="line">
              <a:avLst/>
            </a:prstGeom>
            <a:noFill/>
            <a:ln w="12700" cap="sq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173078" name="Line 22">
              <a:extLst>
                <a:ext uri="{FF2B5EF4-FFF2-40B4-BE49-F238E27FC236}">
                  <a16:creationId xmlns:a16="http://schemas.microsoft.com/office/drawing/2014/main" id="{4271A68B-3AF6-1945-B11E-E56E7D392C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2873"/>
              <a:ext cx="436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173079" name="Line 23">
              <a:extLst>
                <a:ext uri="{FF2B5EF4-FFF2-40B4-BE49-F238E27FC236}">
                  <a16:creationId xmlns:a16="http://schemas.microsoft.com/office/drawing/2014/main" id="{C19CE85B-F17A-D541-BF39-8573811166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3513"/>
              <a:ext cx="436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173080" name="Line 24">
              <a:extLst>
                <a:ext uri="{FF2B5EF4-FFF2-40B4-BE49-F238E27FC236}">
                  <a16:creationId xmlns:a16="http://schemas.microsoft.com/office/drawing/2014/main" id="{54E984E7-F77F-6B47-8E45-29E1C232C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4153"/>
              <a:ext cx="4368" cy="0"/>
            </a:xfrm>
            <a:prstGeom prst="line">
              <a:avLst/>
            </a:prstGeom>
            <a:noFill/>
            <a:ln w="12700" cap="sq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173081" name="Line 25">
              <a:extLst>
                <a:ext uri="{FF2B5EF4-FFF2-40B4-BE49-F238E27FC236}">
                  <a16:creationId xmlns:a16="http://schemas.microsoft.com/office/drawing/2014/main" id="{2CD345F2-5256-4A4D-BBC7-7A22C3A9A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584"/>
              <a:ext cx="0" cy="2569"/>
            </a:xfrm>
            <a:prstGeom prst="line">
              <a:avLst/>
            </a:prstGeom>
            <a:noFill/>
            <a:ln w="12700" cap="sq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173082" name="Line 26">
              <a:extLst>
                <a:ext uri="{FF2B5EF4-FFF2-40B4-BE49-F238E27FC236}">
                  <a16:creationId xmlns:a16="http://schemas.microsoft.com/office/drawing/2014/main" id="{025E3306-EF17-6847-A314-97A6A796F3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1584"/>
              <a:ext cx="0" cy="2569"/>
            </a:xfrm>
            <a:prstGeom prst="line">
              <a:avLst/>
            </a:prstGeom>
            <a:noFill/>
            <a:ln w="12700" cap="sq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173083" name="Line 27">
              <a:extLst>
                <a:ext uri="{FF2B5EF4-FFF2-40B4-BE49-F238E27FC236}">
                  <a16:creationId xmlns:a16="http://schemas.microsoft.com/office/drawing/2014/main" id="{BD010F5D-035F-DE43-BD95-1F6872772D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233"/>
              <a:ext cx="0" cy="192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173084" name="Line 28">
              <a:extLst>
                <a:ext uri="{FF2B5EF4-FFF2-40B4-BE49-F238E27FC236}">
                  <a16:creationId xmlns:a16="http://schemas.microsoft.com/office/drawing/2014/main" id="{C8A5A057-7434-9144-AEBA-BB0EFA44C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33"/>
              <a:ext cx="0" cy="192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173085" name="Line 29">
              <a:extLst>
                <a:ext uri="{FF2B5EF4-FFF2-40B4-BE49-F238E27FC236}">
                  <a16:creationId xmlns:a16="http://schemas.microsoft.com/office/drawing/2014/main" id="{39BC607D-263B-694F-AAC7-819E1487D5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233"/>
              <a:ext cx="0" cy="192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173086" name="Line 30">
              <a:extLst>
                <a:ext uri="{FF2B5EF4-FFF2-40B4-BE49-F238E27FC236}">
                  <a16:creationId xmlns:a16="http://schemas.microsoft.com/office/drawing/2014/main" id="{86D09A02-48BA-224F-BE52-F12F9D2871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2233"/>
              <a:ext cx="4368" cy="0"/>
            </a:xfrm>
            <a:prstGeom prst="line">
              <a:avLst/>
            </a:prstGeom>
            <a:noFill/>
            <a:ln w="12700" cap="sq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173087" name="Line 31">
              <a:extLst>
                <a:ext uri="{FF2B5EF4-FFF2-40B4-BE49-F238E27FC236}">
                  <a16:creationId xmlns:a16="http://schemas.microsoft.com/office/drawing/2014/main" id="{A2BD96E8-5ED3-6F4D-BFA6-F9B0B935F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584"/>
              <a:ext cx="0" cy="649"/>
            </a:xfrm>
            <a:prstGeom prst="line">
              <a:avLst/>
            </a:prstGeom>
            <a:noFill/>
            <a:ln w="12700" cap="sq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173088" name="Line 32">
              <a:extLst>
                <a:ext uri="{FF2B5EF4-FFF2-40B4-BE49-F238E27FC236}">
                  <a16:creationId xmlns:a16="http://schemas.microsoft.com/office/drawing/2014/main" id="{7314828E-098D-9248-A884-66AA38A5DE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584"/>
              <a:ext cx="0" cy="649"/>
            </a:xfrm>
            <a:prstGeom prst="line">
              <a:avLst/>
            </a:prstGeom>
            <a:noFill/>
            <a:ln w="12700" cap="sq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173089" name="Line 33">
              <a:extLst>
                <a:ext uri="{FF2B5EF4-FFF2-40B4-BE49-F238E27FC236}">
                  <a16:creationId xmlns:a16="http://schemas.microsoft.com/office/drawing/2014/main" id="{57E01050-B4F7-494B-B20C-B556A63C7F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1584"/>
              <a:ext cx="0" cy="649"/>
            </a:xfrm>
            <a:prstGeom prst="line">
              <a:avLst/>
            </a:prstGeom>
            <a:noFill/>
            <a:ln w="12700" cap="sq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sv-SE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49C86D-9CE4-734E-B83D-78DE28290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527207"/>
            <a:ext cx="7729728" cy="3101983"/>
          </a:xfrm>
        </p:spPr>
        <p:txBody>
          <a:bodyPr/>
          <a:lstStyle/>
          <a:p>
            <a:r>
              <a:rPr lang="sv-SE" dirty="0"/>
              <a:t>Utskrivningsstatus efter 3 v NUS:</a:t>
            </a:r>
          </a:p>
          <a:p>
            <a:r>
              <a:rPr lang="sv-SE" dirty="0"/>
              <a:t>-RLS 3b. Tittar upp, lyder ej uppmaning, drar undan vid smärtstimuli. Spastisk i armar och ben</a:t>
            </a:r>
          </a:p>
          <a:p>
            <a:r>
              <a:rPr lang="sv-SE" dirty="0"/>
              <a:t>Ibland blickkontakt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940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73A2E8-FBA4-B244-AA63-E82DE3ED2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118" y="840105"/>
            <a:ext cx="7729728" cy="1188720"/>
          </a:xfrm>
        </p:spPr>
        <p:txBody>
          <a:bodyPr/>
          <a:lstStyle/>
          <a:p>
            <a:r>
              <a:rPr lang="sv-SE" dirty="0"/>
              <a:t>CASE 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A11EA2-732C-B74D-A428-47D88F613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Uppföljning 3 mån	6 mån	12 mån</a:t>
            </a:r>
          </a:p>
          <a:p>
            <a:r>
              <a:rPr lang="sv-SE" sz="2400" dirty="0" err="1"/>
              <a:t>Gose</a:t>
            </a:r>
            <a:r>
              <a:rPr lang="sv-SE" sz="2400" dirty="0"/>
              <a:t> 6		6	7</a:t>
            </a:r>
          </a:p>
          <a:p>
            <a:endParaRPr lang="sv-SE" sz="2400" dirty="0"/>
          </a:p>
          <a:p>
            <a:r>
              <a:rPr lang="sv-SE" sz="2400" dirty="0"/>
              <a:t>Ute och motionerar , skidåkning 15 km per dag</a:t>
            </a:r>
          </a:p>
          <a:p>
            <a:r>
              <a:rPr lang="sv-SE" sz="2400" dirty="0"/>
              <a:t>Hör dåligt</a:t>
            </a:r>
          </a:p>
          <a:p>
            <a:r>
              <a:rPr lang="sv-SE" sz="2400" dirty="0"/>
              <a:t>Arbetsträning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F485127-80A3-DB49-88D1-481905A78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279" y="2788860"/>
            <a:ext cx="4207934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6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3"/>
    </mc:Choice>
    <mc:Fallback xmlns="">
      <p:transition spd="slow" advTm="349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5D9641-28AE-A345-8E33-1BECC98C1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Case 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E59783-B3FE-FB46-891E-6F60124B0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67 år hypertoni</a:t>
            </a:r>
          </a:p>
          <a:p>
            <a:r>
              <a:rPr lang="sv-SE" dirty="0"/>
              <a:t>Alkoholpåverkad-rest sig och tagit ett par steg och sedan ramlat ihop</a:t>
            </a:r>
          </a:p>
          <a:p>
            <a:r>
              <a:rPr lang="sv-SE" dirty="0"/>
              <a:t>HLR</a:t>
            </a:r>
          </a:p>
          <a:p>
            <a:r>
              <a:rPr lang="sv-SE" dirty="0"/>
              <a:t>RLS8 på sjukhus, andats själv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7723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41C8847-51C6-419F-940F-F0A24635F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9309" y="1253331"/>
            <a:ext cx="7573381" cy="4351338"/>
          </a:xfrm>
        </p:spPr>
      </p:pic>
    </p:spTree>
    <p:extLst>
      <p:ext uri="{BB962C8B-B14F-4D97-AF65-F5344CB8AC3E}">
        <p14:creationId xmlns:p14="http://schemas.microsoft.com/office/powerpoint/2010/main" val="340414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481E91B-C6C7-496A-82EE-B83763F70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9309" y="1423843"/>
            <a:ext cx="7573381" cy="4351338"/>
          </a:xfrm>
        </p:spPr>
      </p:pic>
    </p:spTree>
    <p:extLst>
      <p:ext uri="{BB962C8B-B14F-4D97-AF65-F5344CB8AC3E}">
        <p14:creationId xmlns:p14="http://schemas.microsoft.com/office/powerpoint/2010/main" val="319318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8A00DA-A73B-5341-BAED-AC80C597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säger vi ”ja” eller ”nej”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4DDC84-7A22-4344-B8AD-1087C2EB0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SE" b="0" dirty="0">
                <a:solidFill>
                  <a:srgbClr val="3366FF"/>
                </a:solidFill>
              </a:rPr>
              <a:t>Moraliskt/etiskt finns ingen skillnad mellan att avstå eller att avbryta behandling</a:t>
            </a:r>
          </a:p>
          <a:p>
            <a:r>
              <a:rPr lang="sv-SE" b="0" dirty="0">
                <a:solidFill>
                  <a:srgbClr val="3366FF"/>
                </a:solidFill>
              </a:rPr>
              <a:t>Var i händelseförloppet befinner vi oss? För att avstå finns oftast tidspress, för att avbryta kan/bör det finnas gott om tid!</a:t>
            </a:r>
          </a:p>
          <a:p>
            <a:r>
              <a:rPr lang="sv-SE" dirty="0"/>
              <a:t>Avstå</a:t>
            </a:r>
          </a:p>
          <a:p>
            <a:pPr lvl="1"/>
            <a:r>
              <a:rPr lang="sv-SE" dirty="0"/>
              <a:t>Inte fastna i en meningslös behandling	</a:t>
            </a:r>
          </a:p>
          <a:p>
            <a:pPr lvl="1"/>
            <a:r>
              <a:rPr lang="sv-SE" dirty="0"/>
              <a:t>Uppfattas mindre ”aktivt” av många</a:t>
            </a:r>
          </a:p>
          <a:p>
            <a:pPr lvl="1"/>
            <a:r>
              <a:rPr lang="sv-SE" dirty="0"/>
              <a:t>Avstår försök till behandling</a:t>
            </a:r>
          </a:p>
          <a:p>
            <a:pPr lvl="1"/>
            <a:r>
              <a:rPr lang="sv-SE" b="1" dirty="0"/>
              <a:t>Risk för underbehandling</a:t>
            </a:r>
          </a:p>
          <a:p>
            <a:pPr lvl="1"/>
            <a:endParaRPr lang="sv-SE" b="1" dirty="0"/>
          </a:p>
          <a:p>
            <a:r>
              <a:rPr lang="sv-SE" dirty="0"/>
              <a:t>Avbryta</a:t>
            </a:r>
          </a:p>
          <a:p>
            <a:pPr lvl="1"/>
            <a:r>
              <a:rPr lang="sv-SE" dirty="0"/>
              <a:t>Uppfattas av många som otillåtet ”aktiv” handling (avbryta respiratorbehandling)</a:t>
            </a:r>
          </a:p>
          <a:p>
            <a:pPr lvl="1"/>
            <a:r>
              <a:rPr lang="sv-SE" dirty="0"/>
              <a:t>Gjort ett försök till behandling</a:t>
            </a:r>
          </a:p>
          <a:p>
            <a:pPr lvl="1"/>
            <a:r>
              <a:rPr lang="sv-SE" b="1" dirty="0"/>
              <a:t>Risk för överbehandling </a:t>
            </a:r>
          </a:p>
          <a:p>
            <a:pPr marL="457200" lvl="1" indent="0">
              <a:buNone/>
            </a:pPr>
            <a:endParaRPr lang="sv-SE" b="1" dirty="0"/>
          </a:p>
          <a:p>
            <a:pPr lvl="1"/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7710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0FFC148-7688-40BE-8179-03F763C69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8161" y="1253331"/>
            <a:ext cx="5810877" cy="4351338"/>
          </a:xfrm>
        </p:spPr>
      </p:pic>
    </p:spTree>
    <p:extLst>
      <p:ext uri="{BB962C8B-B14F-4D97-AF65-F5344CB8AC3E}">
        <p14:creationId xmlns:p14="http://schemas.microsoft.com/office/powerpoint/2010/main" val="245662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506700-EE61-4158-B9DD-E432E2FFF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0474D9-C4B8-461E-B274-57AB92471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0A8A52F-C39F-40DC-8E45-21D285608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32" y="0"/>
            <a:ext cx="11925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23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805E69-7E7E-874F-B944-0309864E0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Opererad + tryckmätning</a:t>
            </a:r>
          </a:p>
          <a:p>
            <a:r>
              <a:rPr lang="sv-SE" dirty="0"/>
              <a:t>Lundamodell 8 dygn</a:t>
            </a:r>
          </a:p>
          <a:p>
            <a:r>
              <a:rPr lang="sv-SE" dirty="0"/>
              <a:t>Stabil respiratoriskt och </a:t>
            </a:r>
            <a:r>
              <a:rPr lang="sv-SE" dirty="0" err="1"/>
              <a:t>cirkulatoriskt</a:t>
            </a:r>
            <a:r>
              <a:rPr lang="sv-SE" dirty="0"/>
              <a:t> under vårdtiden</a:t>
            </a:r>
          </a:p>
        </p:txBody>
      </p:sp>
    </p:spTree>
    <p:extLst>
      <p:ext uri="{BB962C8B-B14F-4D97-AF65-F5344CB8AC3E}">
        <p14:creationId xmlns:p14="http://schemas.microsoft.com/office/powerpoint/2010/main" val="565950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A8795C-9F78-3A40-89CD-81A9EDBD2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CASE 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F0D263-007B-DE48-8812-4C9062EA2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Uppföljning 3 mån	6 mån	12 mån</a:t>
            </a:r>
          </a:p>
          <a:p>
            <a:r>
              <a:rPr lang="sv-SE" sz="2400" dirty="0" err="1"/>
              <a:t>Gose</a:t>
            </a:r>
            <a:r>
              <a:rPr lang="sv-SE" sz="2400" dirty="0"/>
              <a:t> 7		8	8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30045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3"/>
    </mc:Choice>
    <mc:Fallback xmlns="">
      <p:transition spd="slow" advTm="700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18080A-3D0C-ED48-8568-B41203D5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Case 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D7E65E-CE44-E045-81EF-EF091C4C4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45 år </a:t>
            </a:r>
            <a:r>
              <a:rPr lang="sv-SE" dirty="0" err="1"/>
              <a:t>hep</a:t>
            </a:r>
            <a:r>
              <a:rPr lang="sv-SE" dirty="0"/>
              <a:t> C</a:t>
            </a:r>
          </a:p>
          <a:p>
            <a:r>
              <a:rPr lang="sv-SE" dirty="0"/>
              <a:t>Etylöverkonsumtion</a:t>
            </a:r>
          </a:p>
          <a:p>
            <a:r>
              <a:rPr lang="sv-SE" dirty="0"/>
              <a:t>Påkörd av bil 50 km/h</a:t>
            </a:r>
          </a:p>
          <a:p>
            <a:r>
              <a:rPr lang="sv-SE" dirty="0"/>
              <a:t>RLS 8 på hemsjukhuset, </a:t>
            </a:r>
            <a:r>
              <a:rPr lang="sv-SE" dirty="0" err="1"/>
              <a:t>dilaterad</a:t>
            </a:r>
            <a:r>
              <a:rPr lang="sv-SE" dirty="0"/>
              <a:t> ljusstel </a:t>
            </a:r>
            <a:r>
              <a:rPr lang="sv-SE" dirty="0" err="1"/>
              <a:t>vä</a:t>
            </a:r>
            <a:r>
              <a:rPr lang="sv-SE" dirty="0"/>
              <a:t> </a:t>
            </a:r>
            <a:r>
              <a:rPr lang="sv-SE" dirty="0" err="1"/>
              <a:t>pupil</a:t>
            </a:r>
            <a:endParaRPr lang="sv-SE" dirty="0"/>
          </a:p>
          <a:p>
            <a:r>
              <a:rPr lang="sv-SE" dirty="0" err="1"/>
              <a:t>Cirkulatoriskt</a:t>
            </a:r>
            <a:r>
              <a:rPr lang="sv-SE" dirty="0"/>
              <a:t> och respiratoriskt </a:t>
            </a:r>
            <a:r>
              <a:rPr lang="sv-SE" dirty="0" err="1"/>
              <a:t>stabill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347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0714D7D-8F66-41B9-BC6F-8ABC2BD33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379746"/>
            <a:ext cx="5816956" cy="4552950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16B66D5-B346-4ED5-8E20-08817C0CB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956" y="1379746"/>
            <a:ext cx="60864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82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0C70872-9127-47FD-A800-D667C278D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47" y="1503710"/>
            <a:ext cx="6076950" cy="455295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8A6034D-BD5B-4429-93CE-BBE5093DF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462" y="1503710"/>
            <a:ext cx="60769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82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9BA9F89-55C1-419F-9E87-0EF16EE77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282" y="1489076"/>
            <a:ext cx="5816956" cy="4552950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8484388-F8FF-4BFB-A65A-40D301472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238" y="1489076"/>
            <a:ext cx="6076950" cy="455295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D01E2238-281F-EE4B-9E06-99F29DFC2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6291" y="473076"/>
            <a:ext cx="1524000" cy="2032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6A0C263-4D7F-5F43-8AAD-E4BA2A499F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212" y="580446"/>
            <a:ext cx="1524000" cy="2032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0FBBE41-C761-134E-801D-B3DEE8F60F65}"/>
              </a:ext>
            </a:extLst>
          </p:cNvPr>
          <p:cNvSpPr txBox="1"/>
          <p:nvPr/>
        </p:nvSpPr>
        <p:spPr>
          <a:xfrm>
            <a:off x="11111345" y="9282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5543C35-19BB-ED4D-A297-BA9B846E36D3}"/>
              </a:ext>
            </a:extLst>
          </p:cNvPr>
          <p:cNvSpPr txBox="1"/>
          <p:nvPr/>
        </p:nvSpPr>
        <p:spPr>
          <a:xfrm>
            <a:off x="5306291" y="9421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87744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39A142-03F9-4646-835F-5652CAA41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IVA intuberad och sövd-10 dagar</a:t>
            </a:r>
          </a:p>
          <a:p>
            <a:r>
              <a:rPr lang="sv-SE" dirty="0"/>
              <a:t>Vård </a:t>
            </a:r>
            <a:r>
              <a:rPr lang="sv-SE" dirty="0" err="1"/>
              <a:t>enl</a:t>
            </a:r>
            <a:r>
              <a:rPr lang="sv-SE" dirty="0"/>
              <a:t> LUNDA modell</a:t>
            </a:r>
          </a:p>
          <a:p>
            <a:r>
              <a:rPr lang="sv-SE" dirty="0"/>
              <a:t>Ex fix underbensfraktur</a:t>
            </a:r>
          </a:p>
          <a:p>
            <a:r>
              <a:rPr lang="sv-SE" dirty="0"/>
              <a:t>Multipla ansiktsfrakturer Le Fort grad 2+3 opereras</a:t>
            </a:r>
          </a:p>
          <a:p>
            <a:r>
              <a:rPr lang="sv-SE" dirty="0" err="1"/>
              <a:t>Likvorläckage</a:t>
            </a:r>
            <a:r>
              <a:rPr lang="sv-SE" dirty="0"/>
              <a:t>-lumbaldrän, torrt efter att </a:t>
            </a:r>
            <a:r>
              <a:rPr lang="sv-SE" dirty="0" err="1"/>
              <a:t>dränet</a:t>
            </a:r>
            <a:r>
              <a:rPr lang="sv-SE" dirty="0"/>
              <a:t> dras</a:t>
            </a:r>
          </a:p>
        </p:txBody>
      </p:sp>
    </p:spTree>
    <p:extLst>
      <p:ext uri="{BB962C8B-B14F-4D97-AF65-F5344CB8AC3E}">
        <p14:creationId xmlns:p14="http://schemas.microsoft.com/office/powerpoint/2010/main" val="606237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425930-AC07-9549-BD6F-7F019293A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CASE 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18F8B1-F58F-704E-9852-D71A77A5F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Uppföljning 3 mån	6 mån	12 mån</a:t>
            </a:r>
          </a:p>
          <a:p>
            <a:r>
              <a:rPr lang="sv-SE" sz="2400" dirty="0" err="1"/>
              <a:t>Gose</a:t>
            </a:r>
            <a:r>
              <a:rPr lang="sv-SE" sz="2400" dirty="0"/>
              <a:t> 4		X	5-6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04946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8F6B8-A826-5142-B5DF-75A77F98F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17" y="978547"/>
            <a:ext cx="9185009" cy="1188720"/>
          </a:xfrm>
        </p:spPr>
        <p:txBody>
          <a:bodyPr/>
          <a:lstStyle/>
          <a:p>
            <a:r>
              <a:rPr lang="sv-SE" dirty="0"/>
              <a:t>RLS 4 + Alkohol/droger (</a:t>
            </a:r>
            <a:r>
              <a:rPr lang="sv-SE" dirty="0" err="1"/>
              <a:t>ev</a:t>
            </a:r>
            <a:r>
              <a:rPr lang="sv-SE" dirty="0"/>
              <a:t> kramp) = RLS 8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B0F8CB-D955-2A46-B5EE-D2AB1A205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Svårt skallskadad ca 40 åring. Fallit baklänges på isfläck </a:t>
            </a:r>
            <a:r>
              <a:rPr lang="sv-SE" dirty="0" err="1"/>
              <a:t>Subduralhämatom</a:t>
            </a:r>
            <a:r>
              <a:rPr lang="sv-SE" dirty="0"/>
              <a:t> och fula kontusioner på CT.. RLS 8 på AKM. Remitterades inte till Umeå förrän efter flera timmar då han ”överraskande” började värja sig för </a:t>
            </a:r>
            <a:r>
              <a:rPr lang="sv-SE" dirty="0" err="1"/>
              <a:t>endotrachealtuben</a:t>
            </a:r>
            <a:r>
              <a:rPr lang="sv-SE" dirty="0"/>
              <a:t>. Hade skyhög etanolkoncentration.</a:t>
            </a:r>
          </a:p>
          <a:p>
            <a:r>
              <a:rPr lang="sv-SE" dirty="0"/>
              <a:t>Opererades för sitt SDH många timmar försenad och dog efter ett långt och komplicerat vårdförlopp.</a:t>
            </a:r>
          </a:p>
        </p:txBody>
      </p:sp>
    </p:spTree>
    <p:extLst>
      <p:ext uri="{BB962C8B-B14F-4D97-AF65-F5344CB8AC3E}">
        <p14:creationId xmlns:p14="http://schemas.microsoft.com/office/powerpoint/2010/main" val="26252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37CBE8-6F66-DF43-8431-3DB22B40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Case 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3EF6B6-AC5C-2542-9A06-1810B2294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50 år, etanol 66 </a:t>
            </a:r>
            <a:r>
              <a:rPr lang="sv-SE" dirty="0" err="1"/>
              <a:t>mmol</a:t>
            </a:r>
            <a:r>
              <a:rPr lang="sv-SE" dirty="0"/>
              <a:t>/L (alkoholmissbruk)</a:t>
            </a:r>
          </a:p>
          <a:p>
            <a:r>
              <a:rPr lang="sv-SE" dirty="0"/>
              <a:t>Hittad vid en cykelbana</a:t>
            </a:r>
          </a:p>
          <a:p>
            <a:r>
              <a:rPr lang="sv-SE" dirty="0"/>
              <a:t>RLS 6, andas själv, pupiller små men </a:t>
            </a:r>
            <a:r>
              <a:rPr lang="sv-SE" dirty="0" err="1"/>
              <a:t>dilaterar</a:t>
            </a:r>
            <a:r>
              <a:rPr lang="sv-SE" dirty="0"/>
              <a:t> </a:t>
            </a:r>
            <a:r>
              <a:rPr lang="sv-SE" dirty="0" err="1"/>
              <a:t>vä</a:t>
            </a:r>
            <a:r>
              <a:rPr lang="sv-SE" dirty="0"/>
              <a:t> pupill innan transport-</a:t>
            </a:r>
            <a:r>
              <a:rPr lang="sv-SE" dirty="0" err="1"/>
              <a:t>mannitol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8517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6773632-985F-4A0B-810B-46D7A56F3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29880" y="278296"/>
            <a:ext cx="9158332" cy="68580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41E062B-33F4-4A0A-9807-E7E82817A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452" y="278296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65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9679CB1-EA10-4ECA-B039-18BB88154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87" y="0"/>
            <a:ext cx="4579166" cy="68580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6E28EEA-EA0F-44EA-BDEA-7567E8DFE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355" y="0"/>
            <a:ext cx="9158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75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3DB15C3-DD86-B549-9898-3E5FA10888C6}"/>
              </a:ext>
            </a:extLst>
          </p:cNvPr>
          <p:cNvSpPr txBox="1"/>
          <p:nvPr/>
        </p:nvSpPr>
        <p:spPr>
          <a:xfrm>
            <a:off x="1190776" y="1743854"/>
            <a:ext cx="44342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Opereras med utrymning </a:t>
            </a:r>
            <a:r>
              <a:rPr lang="sv-SE" dirty="0" err="1"/>
              <a:t>aSDH+tryckmätare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Fortsatt vård IVA </a:t>
            </a:r>
            <a:r>
              <a:rPr lang="sv-SE" dirty="0" err="1"/>
              <a:t>enl</a:t>
            </a:r>
            <a:r>
              <a:rPr lang="sv-SE" dirty="0"/>
              <a:t> Lundamodellen</a:t>
            </a:r>
          </a:p>
          <a:p>
            <a:endParaRPr lang="sv-SE" dirty="0"/>
          </a:p>
          <a:p>
            <a:r>
              <a:rPr lang="sv-SE" dirty="0"/>
              <a:t>Dag 6 utvecklar </a:t>
            </a:r>
            <a:r>
              <a:rPr lang="sv-SE" dirty="0" err="1"/>
              <a:t>pat</a:t>
            </a:r>
            <a:r>
              <a:rPr lang="sv-SE" dirty="0"/>
              <a:t> en ICP stegring (50-60)</a:t>
            </a:r>
          </a:p>
          <a:p>
            <a:endParaRPr lang="sv-SE" dirty="0"/>
          </a:p>
          <a:p>
            <a:r>
              <a:rPr lang="sv-SE" dirty="0"/>
              <a:t>Får V drän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F56C584-8183-BA44-808F-A0BB1CD70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058" y="0"/>
            <a:ext cx="4579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66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B65909-2893-4D17-8BED-69C27269F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964" y="2431107"/>
            <a:ext cx="2987014" cy="3101983"/>
          </a:xfrm>
        </p:spPr>
        <p:txBody>
          <a:bodyPr>
            <a:normAutofit/>
          </a:bodyPr>
          <a:lstStyle/>
          <a:p>
            <a:r>
              <a:rPr lang="sv-SE" dirty="0"/>
              <a:t>Ytterligare 2 dar ånyo ICP stegring</a:t>
            </a:r>
          </a:p>
          <a:p>
            <a:endParaRPr lang="sv-SE" dirty="0"/>
          </a:p>
          <a:p>
            <a:r>
              <a:rPr lang="sv-SE" dirty="0" err="1"/>
              <a:t>Hemikraniektomi</a:t>
            </a:r>
            <a:r>
              <a:rPr lang="sv-SE" dirty="0"/>
              <a:t>-</a:t>
            </a:r>
          </a:p>
          <a:p>
            <a:r>
              <a:rPr lang="sv-SE" dirty="0"/>
              <a:t>Initialt ICP ca 30, efter ett par dygn </a:t>
            </a:r>
            <a:r>
              <a:rPr lang="sv-SE"/>
              <a:t>ånyo tryckstegring</a:t>
            </a:r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7A988C2-8653-404B-8665-ADB941894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834" y="-74399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69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75E757-FEF1-AF4D-828C-A64C665B0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CASE 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E8970F-CDC0-AF47-BBF2-79534EDD0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Uppföljning 3 mån	6 mån	12 mån</a:t>
            </a:r>
          </a:p>
          <a:p>
            <a:r>
              <a:rPr lang="sv-SE" sz="2400" dirty="0" err="1"/>
              <a:t>Gose</a:t>
            </a:r>
            <a:r>
              <a:rPr lang="sv-SE" sz="2400" dirty="0"/>
              <a:t> 		X	X</a:t>
            </a:r>
          </a:p>
          <a:p>
            <a:endParaRPr lang="sv-SE" sz="2400" dirty="0"/>
          </a:p>
        </p:txBody>
      </p:sp>
      <p:pic>
        <p:nvPicPr>
          <p:cNvPr id="5" name="Bild 4" descr="Lägg till">
            <a:extLst>
              <a:ext uri="{FF2B5EF4-FFF2-40B4-BE49-F238E27FC236}">
                <a16:creationId xmlns:a16="http://schemas.microsoft.com/office/drawing/2014/main" id="{303EFE56-4265-C34A-8126-84799DD0A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2598" y="3105365"/>
            <a:ext cx="914400" cy="165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10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F1A4A6-127B-6F42-9ADD-C5002635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säger regelverket?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AE0826-DD3B-7343-857E-14A3CF773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Rätt till vård på lika villkor. Finns det? Skallskadad i Kiruna eller Umeå?</a:t>
            </a:r>
          </a:p>
          <a:p>
            <a:r>
              <a:rPr lang="sv-SE" dirty="0"/>
              <a:t>Rätt till vård efter behov. Behov finns endast om vård är meningsfull(Juth 2013)</a:t>
            </a:r>
          </a:p>
          <a:p>
            <a:r>
              <a:rPr lang="sv-SE" dirty="0"/>
              <a:t>Fullständiga negativa rättigheter. En beslutskompetent person i Sverige har rätt till fullständig information om planerad vård och också rätt att avstå från vilken vårdåtgärd som helst.</a:t>
            </a:r>
          </a:p>
          <a:p>
            <a:r>
              <a:rPr lang="sv-SE" dirty="0"/>
              <a:t>Hur gör vi då med den medvetslöse eller motsträvige svårt skadade personen på AKM?</a:t>
            </a:r>
          </a:p>
          <a:p>
            <a:r>
              <a:rPr lang="sv-SE" dirty="0"/>
              <a:t>Anhörigas roll?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5814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269E04-B442-664C-89BC-B3E0828A1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9F39CD-4C7C-6846-B1A7-A0ABD353C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Glasgow </a:t>
            </a:r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Scale</a:t>
            </a:r>
            <a:r>
              <a:rPr lang="sv-SE" dirty="0"/>
              <a:t> </a:t>
            </a:r>
            <a:r>
              <a:rPr lang="sv-SE" dirty="0" err="1"/>
              <a:t>Extended</a:t>
            </a:r>
            <a:r>
              <a:rPr lang="sv-SE" dirty="0"/>
              <a:t>, GOSE</a:t>
            </a:r>
          </a:p>
          <a:p>
            <a:r>
              <a:rPr lang="sv-SE" dirty="0"/>
              <a:t>Glasgow </a:t>
            </a:r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Scale</a:t>
            </a:r>
            <a:r>
              <a:rPr lang="sv-SE" dirty="0"/>
              <a:t> (GOS)</a:t>
            </a:r>
          </a:p>
          <a:p>
            <a:r>
              <a:rPr lang="sv-SE" dirty="0"/>
              <a:t>-</a:t>
            </a:r>
            <a:r>
              <a:rPr lang="sv-SE" i="1" dirty="0"/>
              <a:t>Glasgow </a:t>
            </a:r>
            <a:r>
              <a:rPr lang="sv-SE" i="1" dirty="0" err="1"/>
              <a:t>Outcome</a:t>
            </a:r>
            <a:r>
              <a:rPr lang="sv-SE" i="1" dirty="0"/>
              <a:t> </a:t>
            </a:r>
            <a:r>
              <a:rPr lang="sv-SE" i="1" dirty="0" err="1"/>
              <a:t>Scale</a:t>
            </a:r>
            <a:r>
              <a:rPr lang="sv-SE" dirty="0"/>
              <a:t>, GOS, som </a:t>
            </a:r>
            <a:r>
              <a:rPr lang="sv-SE" dirty="0" err="1"/>
              <a:t>är</a:t>
            </a:r>
            <a:r>
              <a:rPr lang="sv-SE" dirty="0"/>
              <a:t> en femstegsskala, (1 = avliden, 2 = vegetativt </a:t>
            </a:r>
            <a:r>
              <a:rPr lang="sv-SE" dirty="0" err="1"/>
              <a:t>tillstånd</a:t>
            </a:r>
            <a:r>
              <a:rPr lang="sv-SE" dirty="0"/>
              <a:t>, 3 = </a:t>
            </a:r>
            <a:r>
              <a:rPr lang="sv-SE" dirty="0" err="1"/>
              <a:t>svår</a:t>
            </a:r>
            <a:r>
              <a:rPr lang="sv-SE" dirty="0"/>
              <a:t> </a:t>
            </a:r>
            <a:r>
              <a:rPr lang="sv-SE" dirty="0" err="1"/>
              <a:t>funktionsnedsättning</a:t>
            </a:r>
            <a:r>
              <a:rPr lang="sv-SE" dirty="0"/>
              <a:t>, 4 = </a:t>
            </a:r>
            <a:r>
              <a:rPr lang="sv-SE" dirty="0" err="1"/>
              <a:t>lätt</a:t>
            </a:r>
            <a:r>
              <a:rPr lang="sv-SE" dirty="0"/>
              <a:t> funk- </a:t>
            </a:r>
            <a:r>
              <a:rPr lang="sv-SE" dirty="0" err="1"/>
              <a:t>tionsnedsättning</a:t>
            </a:r>
            <a:r>
              <a:rPr lang="sv-SE" dirty="0"/>
              <a:t> och 5 = </a:t>
            </a:r>
            <a:r>
              <a:rPr lang="sv-SE" dirty="0" err="1"/>
              <a:t>återställd</a:t>
            </a:r>
            <a:r>
              <a:rPr lang="sv-SE" dirty="0"/>
              <a:t>)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171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C357A7-463C-964A-B80F-292D1E565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78008"/>
            <a:ext cx="7729728" cy="31019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dirty="0"/>
              <a:t>När det gäller trauma tar vi i princip emot alla</a:t>
            </a:r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/>
              <a:t>Ålder</a:t>
            </a:r>
          </a:p>
          <a:p>
            <a:pPr marL="0" indent="0" algn="ctr">
              <a:buNone/>
            </a:pPr>
            <a:r>
              <a:rPr lang="sv-SE" dirty="0"/>
              <a:t>Avstånd </a:t>
            </a:r>
          </a:p>
          <a:p>
            <a:pPr marL="0" indent="0" algn="ctr">
              <a:buNone/>
            </a:pPr>
            <a:r>
              <a:rPr lang="sv-SE" dirty="0"/>
              <a:t>RLS</a:t>
            </a:r>
          </a:p>
          <a:p>
            <a:pPr marL="0" indent="0" algn="ctr">
              <a:buNone/>
            </a:pPr>
            <a:r>
              <a:rPr lang="sv-SE" dirty="0"/>
              <a:t>Ko-morbiditet</a:t>
            </a:r>
          </a:p>
          <a:p>
            <a:pPr marL="0" indent="0" algn="ctr">
              <a:buNone/>
            </a:pPr>
            <a:r>
              <a:rPr lang="sv-SE" dirty="0"/>
              <a:t>Andra skador-trauma CT</a:t>
            </a:r>
          </a:p>
          <a:p>
            <a:pPr marL="0" indent="0" algn="ctr">
              <a:buNone/>
            </a:pPr>
            <a:r>
              <a:rPr lang="sv-SE" dirty="0"/>
              <a:t>Skadornas omfattning-CT hjärna</a:t>
            </a:r>
          </a:p>
          <a:p>
            <a:pPr marL="0" indent="0" algn="ctr">
              <a:buNone/>
            </a:pPr>
            <a:r>
              <a:rPr lang="sv-SE" dirty="0" err="1"/>
              <a:t>Antikoagulantia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48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65C7FF-E407-2F4A-BF08-C2B8FCC7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Case 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B32A31-13EB-3945-9003-04C81D0C9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v-SE" dirty="0"/>
          </a:p>
          <a:p>
            <a:r>
              <a:rPr lang="sv-SE" dirty="0"/>
              <a:t>Första </a:t>
            </a:r>
            <a:r>
              <a:rPr lang="sv-SE" dirty="0" err="1"/>
              <a:t>tel</a:t>
            </a:r>
            <a:r>
              <a:rPr lang="sv-SE" dirty="0"/>
              <a:t> samtalet till oss: 43 år</a:t>
            </a:r>
          </a:p>
          <a:p>
            <a:r>
              <a:rPr lang="sv-SE" dirty="0"/>
              <a:t>Skoterolycka, alkoholpåverkad kört in i ett träd utan hjälm</a:t>
            </a:r>
          </a:p>
          <a:p>
            <a:r>
              <a:rPr lang="sv-SE" dirty="0"/>
              <a:t>Medvetslös, ingen reaktion vid smärtstimulering</a:t>
            </a:r>
          </a:p>
          <a:p>
            <a:r>
              <a:rPr lang="sv-SE" dirty="0"/>
              <a:t>Ingen reaktion på ljus på pupiller. Bedöms som RLS 8</a:t>
            </a:r>
          </a:p>
          <a:p>
            <a:r>
              <a:rPr lang="sv-SE" dirty="0"/>
              <a:t>Nedkyld, temp 30 grader</a:t>
            </a:r>
          </a:p>
          <a:p>
            <a:r>
              <a:rPr lang="sv-SE" dirty="0"/>
              <a:t>Blödning fr örat</a:t>
            </a:r>
          </a:p>
          <a:p>
            <a:r>
              <a:rPr lang="sv-SE" dirty="0"/>
              <a:t>Lungkontusioner bilateralt, dålig </a:t>
            </a:r>
            <a:r>
              <a:rPr lang="sv-SE" dirty="0" err="1"/>
              <a:t>saturation</a:t>
            </a:r>
            <a:endParaRPr lang="sv-SE" dirty="0"/>
          </a:p>
          <a:p>
            <a:r>
              <a:rPr lang="sv-SE" dirty="0" err="1"/>
              <a:t>Cirkulatoriskt</a:t>
            </a:r>
            <a:r>
              <a:rPr lang="sv-SE" dirty="0"/>
              <a:t> instabil, hjärtkompressioner vid ankomst NUS efter blodtrycksfall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818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7EDF2EB-CABA-439B-AC5B-7D4460AEE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7636" y="1493115"/>
            <a:ext cx="7573381" cy="4351338"/>
          </a:xfrm>
        </p:spPr>
      </p:pic>
    </p:spTree>
    <p:extLst>
      <p:ext uri="{BB962C8B-B14F-4D97-AF65-F5344CB8AC3E}">
        <p14:creationId xmlns:p14="http://schemas.microsoft.com/office/powerpoint/2010/main" val="680790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DFDF96-DE5D-469B-A6F1-A96865499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AA4D507-31D2-4CA6-AAC6-1F1DB40E5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7781ADE-19DB-4A45-85C4-3773CBA7B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780" y="804862"/>
            <a:ext cx="913447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22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BAE3C6BE-EAA1-46B8-9633-8EE67DFA0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90561" y="1368425"/>
            <a:ext cx="5810877" cy="4351338"/>
          </a:xfrm>
        </p:spPr>
      </p:pic>
    </p:spTree>
    <p:extLst>
      <p:ext uri="{BB962C8B-B14F-4D97-AF65-F5344CB8AC3E}">
        <p14:creationId xmlns:p14="http://schemas.microsoft.com/office/powerpoint/2010/main" val="2531290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0FA1AE-D3C4-3443-A25E-3C6161DBE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ICP mätning</a:t>
            </a:r>
          </a:p>
          <a:p>
            <a:r>
              <a:rPr lang="sv-SE" dirty="0"/>
              <a:t>Vård enligt LUNDA modell</a:t>
            </a:r>
          </a:p>
          <a:p>
            <a:r>
              <a:rPr lang="sv-SE" dirty="0"/>
              <a:t>På IVA </a:t>
            </a:r>
            <a:r>
              <a:rPr lang="sv-SE" dirty="0" err="1"/>
              <a:t>cirkulatoriskt</a:t>
            </a:r>
            <a:r>
              <a:rPr lang="sv-SE" dirty="0"/>
              <a:t> </a:t>
            </a:r>
            <a:r>
              <a:rPr lang="sv-SE" dirty="0" err="1"/>
              <a:t>svajjig</a:t>
            </a:r>
            <a:endParaRPr lang="sv-SE" dirty="0"/>
          </a:p>
          <a:p>
            <a:r>
              <a:rPr lang="sv-SE" dirty="0" err="1"/>
              <a:t>Likvorläckage</a:t>
            </a:r>
            <a:r>
              <a:rPr lang="sv-SE" dirty="0"/>
              <a:t> öron-lumbaldrän</a:t>
            </a:r>
          </a:p>
          <a:p>
            <a:r>
              <a:rPr lang="sv-SE" dirty="0"/>
              <a:t>Sträckrörelser vid smärtstimulering</a:t>
            </a:r>
          </a:p>
          <a:p>
            <a:r>
              <a:rPr lang="sv-SE" dirty="0"/>
              <a:t>Får sedermera gå mot väckning-initialt ingen kontakt</a:t>
            </a:r>
          </a:p>
        </p:txBody>
      </p:sp>
    </p:spTree>
    <p:extLst>
      <p:ext uri="{BB962C8B-B14F-4D97-AF65-F5344CB8AC3E}">
        <p14:creationId xmlns:p14="http://schemas.microsoft.com/office/powerpoint/2010/main" val="3574926066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BC05ABDCAB9B4C89B8B5C29AACA526" ma:contentTypeVersion="6" ma:contentTypeDescription="Skapa ett nytt dokument." ma:contentTypeScope="" ma:versionID="2b19f50452d2b418b4bd8fd18d251e2b">
  <xsd:schema xmlns:xsd="http://www.w3.org/2001/XMLSchema" xmlns:xs="http://www.w3.org/2001/XMLSchema" xmlns:p="http://schemas.microsoft.com/office/2006/metadata/properties" xmlns:ns2="1870145d-774f-47eb-a723-039ed3bb53a9" xmlns:ns3="5b946bb4-702e-411f-9701-c69315636584" targetNamespace="http://schemas.microsoft.com/office/2006/metadata/properties" ma:root="true" ma:fieldsID="9d79b4dc0df21cf7157c7711e2a8b17c" ns2:_="" ns3:_="">
    <xsd:import namespace="1870145d-774f-47eb-a723-039ed3bb53a9"/>
    <xsd:import namespace="5b946bb4-702e-411f-9701-c693156365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70145d-774f-47eb-a723-039ed3bb53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46bb4-702e-411f-9701-c6931563658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6FCD24-19C1-4CCB-BB8E-15C2D968005B}"/>
</file>

<file path=customXml/itemProps2.xml><?xml version="1.0" encoding="utf-8"?>
<ds:datastoreItem xmlns:ds="http://schemas.openxmlformats.org/officeDocument/2006/customXml" ds:itemID="{7051390B-B5F8-4ADA-B729-8FB74CC2DA5E}"/>
</file>

<file path=customXml/itemProps3.xml><?xml version="1.0" encoding="utf-8"?>
<ds:datastoreItem xmlns:ds="http://schemas.openxmlformats.org/officeDocument/2006/customXml" ds:itemID="{EF4DCDF5-6B0C-4DBE-891E-E239E5F80FAD}"/>
</file>

<file path=docProps/app.xml><?xml version="1.0" encoding="utf-8"?>
<Properties xmlns="http://schemas.openxmlformats.org/officeDocument/2006/extended-properties" xmlns:vt="http://schemas.openxmlformats.org/officeDocument/2006/docPropsVTypes">
  <Template>Paket</Template>
  <TotalTime>1288</TotalTime>
  <Words>1120</Words>
  <Application>Microsoft Macintosh PowerPoint</Application>
  <PresentationFormat>Bredbild</PresentationFormat>
  <Paragraphs>192</Paragraphs>
  <Slides>37</Slides>
  <Notes>29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37</vt:i4>
      </vt:variant>
    </vt:vector>
  </HeadingPairs>
  <TitlesOfParts>
    <vt:vector size="44" baseType="lpstr">
      <vt:lpstr>Arial</vt:lpstr>
      <vt:lpstr>Calibri</vt:lpstr>
      <vt:lpstr>Gill Sans MT</vt:lpstr>
      <vt:lpstr>Monotype Sorts</vt:lpstr>
      <vt:lpstr>Times</vt:lpstr>
      <vt:lpstr>Times New Roman</vt:lpstr>
      <vt:lpstr>Paket</vt:lpstr>
      <vt:lpstr>När säger vi JA När säger vi NEJ</vt:lpstr>
      <vt:lpstr>Varför säger vi ”ja” eller ”nej”</vt:lpstr>
      <vt:lpstr>RLS 4 + Alkohol/droger (ev kramp) = RLS 8</vt:lpstr>
      <vt:lpstr>PowerPoint-presentation</vt:lpstr>
      <vt:lpstr>Case 1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Klassificering av DAI</vt:lpstr>
      <vt:lpstr>Diffus axonal skada- outcome</vt:lpstr>
      <vt:lpstr>PowerPoint-presentation</vt:lpstr>
      <vt:lpstr>CASE 1</vt:lpstr>
      <vt:lpstr>Case 2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CASE 2</vt:lpstr>
      <vt:lpstr>Case 3</vt:lpstr>
      <vt:lpstr>PowerPoint-presentation</vt:lpstr>
      <vt:lpstr>PowerPoint-presentation</vt:lpstr>
      <vt:lpstr>PowerPoint-presentation</vt:lpstr>
      <vt:lpstr>PowerPoint-presentation</vt:lpstr>
      <vt:lpstr>CASE 3</vt:lpstr>
      <vt:lpstr>Case 4</vt:lpstr>
      <vt:lpstr>PowerPoint-presentation</vt:lpstr>
      <vt:lpstr>PowerPoint-presentation</vt:lpstr>
      <vt:lpstr>PowerPoint-presentation</vt:lpstr>
      <vt:lpstr>PowerPoint-presentation</vt:lpstr>
      <vt:lpstr>CASE 4</vt:lpstr>
      <vt:lpstr>Vad säger regelverket?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När säger vi JA När säger vi NEJ</dc:title>
  <dc:creator>Maria Eriksson</dc:creator>
  <cp:lastModifiedBy>Maria Eriksson</cp:lastModifiedBy>
  <cp:revision>94</cp:revision>
  <dcterms:created xsi:type="dcterms:W3CDTF">2021-03-26T10:34:01Z</dcterms:created>
  <dcterms:modified xsi:type="dcterms:W3CDTF">2021-04-22T07:42:14Z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0x01010029BC05ABDCAB9B4C89B8B5C29AACA526</vt:lpwstr>
  </property>
</Properties>
</file>