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7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72" r:id="rId4"/>
    <p:sldId id="271" r:id="rId5"/>
    <p:sldId id="259" r:id="rId6"/>
    <p:sldId id="275" r:id="rId7"/>
    <p:sldId id="273" r:id="rId8"/>
    <p:sldId id="260" r:id="rId9"/>
    <p:sldId id="261" r:id="rId10"/>
    <p:sldId id="27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4"/>
    <p:restoredTop sz="86447"/>
  </p:normalViewPr>
  <p:slideViewPr>
    <p:cSldViewPr snapToGrid="0" snapToObjects="1">
      <p:cViewPr varScale="1">
        <p:scale>
          <a:sx n="99" d="100"/>
          <a:sy n="99" d="100"/>
        </p:scale>
        <p:origin x="258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86333-FFDC-B641-93F9-B90F7AEDC610}" type="datetimeFigureOut">
              <a:rPr lang="sv-SE" smtClean="0"/>
              <a:t>2021-09-30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4C62-B51D-F547-BFE7-E71343091A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879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524C62-B51D-F547-BFE7-E71343091A65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749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524C62-B51D-F547-BFE7-E71343091A65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0225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524C62-B51D-F547-BFE7-E71343091A65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2846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524C62-B51D-F547-BFE7-E71343091A65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8401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524C62-B51D-F547-BFE7-E71343091A65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5121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Systemperspektivet: Det saknas regelmässigt bra</a:t>
            </a:r>
            <a:r>
              <a:rPr lang="sv-SE" baseline="0" dirty="0" smtClean="0"/>
              <a:t> och grundade behandlingsbeslut. Jouren tillfrågas om patient som det inte känns rätt att ta till IVA men inget behandlingsbeslut finns och tiden är för knapp för att göra ställningstagandet.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524C62-B51D-F547-BFE7-E71343091A65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24283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524C62-B51D-F547-BFE7-E71343091A65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51932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524C62-B51D-F547-BFE7-E71343091A65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80508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Systemperspektivet: Det saknas regelmässigt bra</a:t>
            </a:r>
            <a:r>
              <a:rPr lang="sv-SE" baseline="0" dirty="0" smtClean="0"/>
              <a:t> och grundade behandlingsbeslut. Jouren tillfrågas om patient som det inte känns rätt att ta till IVA men inget behandlingsbeslut finns och tiden är för knapp för att göra ställningstagandet.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524C62-B51D-F547-BFE7-E71343091A65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2970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4F1C80-F514-4C48-931C-0F9E55321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Avbryta intensivvård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D445936-8B80-3642-A01C-ADD6C42D3D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ST läkare Norrland 15 Okt 2021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6104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4AA261-A9E5-2E4C-ADFB-09DF9BA60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9019955" cy="1280890"/>
          </a:xfrm>
        </p:spPr>
        <p:txBody>
          <a:bodyPr/>
          <a:lstStyle/>
          <a:p>
            <a:r>
              <a:rPr lang="sv-SE" dirty="0" smtClean="0"/>
              <a:t>Egna fall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4769392-AAFF-9941-A8C1-D70C81209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Kompetenta kollegor</a:t>
            </a:r>
          </a:p>
          <a:p>
            <a:r>
              <a:rPr lang="sv-SE" sz="2400" dirty="0" smtClean="0"/>
              <a:t>Vilka är era reflexioner och lärdomar av era fall?</a:t>
            </a:r>
          </a:p>
        </p:txBody>
      </p:sp>
    </p:spTree>
    <p:extLst>
      <p:ext uri="{BB962C8B-B14F-4D97-AF65-F5344CB8AC3E}">
        <p14:creationId xmlns:p14="http://schemas.microsoft.com/office/powerpoint/2010/main" val="2502056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4AA261-A9E5-2E4C-ADFB-09DF9BA60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Disclosure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4769392-AAFF-9941-A8C1-D70C81209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Gränser handlar om upplevelse och är därför subjektiva</a:t>
            </a:r>
          </a:p>
          <a:p>
            <a:r>
              <a:rPr lang="sv-SE" sz="2400" dirty="0" smtClean="0"/>
              <a:t>I gränslandet är personlig övertygelse och förankring </a:t>
            </a:r>
            <a:r>
              <a:rPr lang="sv-SE" sz="2400" dirty="0" smtClean="0"/>
              <a:t>i gruppen bägge </a:t>
            </a:r>
            <a:r>
              <a:rPr lang="sv-SE" sz="2400" dirty="0" smtClean="0"/>
              <a:t>viktigt.</a:t>
            </a:r>
          </a:p>
          <a:p>
            <a:r>
              <a:rPr lang="sv-SE" sz="2400" dirty="0" smtClean="0"/>
              <a:t>Det finns fler rätta vägar – du kan få/ha en annan metod att nå målet än vad jag utvecklat.</a:t>
            </a:r>
          </a:p>
          <a:p>
            <a:r>
              <a:rPr lang="sv-SE" sz="2400" dirty="0" smtClean="0"/>
              <a:t> Om du upplever affekt eller förvirring – VET då att det jag beskriver faktiskt fungerar för mig.</a:t>
            </a:r>
          </a:p>
          <a:p>
            <a:r>
              <a:rPr lang="sv-SE" sz="2400" dirty="0" smtClean="0"/>
              <a:t>Lyssna och ta till dig, men du behöver inte följa.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141356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4AA261-A9E5-2E4C-ADFB-09DF9BA60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Den självuppfyllande profetian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4769392-AAFF-9941-A8C1-D70C81209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Patienter </a:t>
            </a:r>
            <a:r>
              <a:rPr lang="sv-SE" sz="2400" dirty="0" smtClean="0"/>
              <a:t>behandlas </a:t>
            </a:r>
            <a:r>
              <a:rPr lang="sv-SE" sz="2400" dirty="0"/>
              <a:t>efter bästa </a:t>
            </a:r>
            <a:r>
              <a:rPr lang="sv-SE" sz="2400" dirty="0" smtClean="0"/>
              <a:t>förmåga och omständigheter</a:t>
            </a:r>
            <a:br>
              <a:rPr lang="sv-SE" sz="2400" dirty="0" smtClean="0"/>
            </a:br>
            <a:endParaRPr lang="sv-SE" sz="2400" dirty="0"/>
          </a:p>
          <a:p>
            <a:r>
              <a:rPr lang="sv-SE" sz="2400" dirty="0" smtClean="0"/>
              <a:t>Dock finns systembrister</a:t>
            </a:r>
            <a:r>
              <a:rPr lang="sv-SE" sz="2400" dirty="0"/>
              <a:t>, otillräcklighet, misstag och rena </a:t>
            </a:r>
            <a:r>
              <a:rPr lang="sv-SE" sz="2400" dirty="0" smtClean="0"/>
              <a:t>dumheter</a:t>
            </a:r>
            <a:br>
              <a:rPr lang="sv-SE" sz="2400" dirty="0" smtClean="0"/>
            </a:br>
            <a:endParaRPr lang="sv-SE" sz="2400" dirty="0"/>
          </a:p>
          <a:p>
            <a:r>
              <a:rPr lang="sv-SE" sz="2400" dirty="0" smtClean="0"/>
              <a:t>Om dessa inte hanteras utan förnekas med orden ”Se så omständigheterna är, hen </a:t>
            </a:r>
            <a:r>
              <a:rPr lang="sv-SE" sz="2400" dirty="0"/>
              <a:t>är bortom räddning – Vi låter hen gå </a:t>
            </a:r>
            <a:r>
              <a:rPr lang="sv-SE" sz="2400" dirty="0" smtClean="0"/>
              <a:t>bort.” – Detta är självuppfyllande profetia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419460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4AA261-A9E5-2E4C-ADFB-09DF9BA60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Avsluta? 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4769392-AAFF-9941-A8C1-D70C81209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sz="2400" dirty="0" smtClean="0"/>
              <a:t>När första tanken/känslan att alternativen är slut – Ifrågasätt!!</a:t>
            </a:r>
          </a:p>
          <a:p>
            <a:r>
              <a:rPr lang="sv-SE" sz="2400" dirty="0" smtClean="0"/>
              <a:t>Ansträng dig att </a:t>
            </a:r>
            <a:r>
              <a:rPr lang="sv-SE" sz="2400" b="1" dirty="0" smtClean="0"/>
              <a:t>identifiera alternativ.</a:t>
            </a:r>
          </a:p>
          <a:p>
            <a:pPr lvl="1"/>
            <a:r>
              <a:rPr lang="sv-SE" sz="2200" dirty="0" smtClean="0"/>
              <a:t>Ser ni något jag inte ser?</a:t>
            </a:r>
          </a:p>
          <a:p>
            <a:r>
              <a:rPr lang="sv-SE" sz="2400" dirty="0" smtClean="0"/>
              <a:t>Prova alternativ och utvärdera</a:t>
            </a:r>
          </a:p>
          <a:p>
            <a:pPr lvl="1"/>
            <a:r>
              <a:rPr lang="sv-SE" sz="2200" dirty="0" smtClean="0"/>
              <a:t>Ett alternativ kan uteslutas för att det kostar för mycket i förhållande till vinsten</a:t>
            </a:r>
          </a:p>
          <a:p>
            <a:r>
              <a:rPr lang="sv-SE" sz="2400" dirty="0" smtClean="0"/>
              <a:t>När alternativen är slut eller det inte finns mer tid - Avsluta</a:t>
            </a:r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515064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4AA261-A9E5-2E4C-ADFB-09DF9BA60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Om du skulle vara anhörig i ett samtal om avbrytande av intensivvård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4769392-AAFF-9941-A8C1-D70C81209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4796" y="2133600"/>
            <a:ext cx="9829816" cy="4267200"/>
          </a:xfrm>
        </p:spPr>
        <p:txBody>
          <a:bodyPr>
            <a:normAutofit/>
          </a:bodyPr>
          <a:lstStyle/>
          <a:p>
            <a:r>
              <a:rPr lang="sv-SE" sz="2400" dirty="0" smtClean="0"/>
              <a:t>Läkaren kompetent och erfaren</a:t>
            </a:r>
          </a:p>
          <a:p>
            <a:r>
              <a:rPr lang="sv-SE" sz="2400" dirty="0" smtClean="0"/>
              <a:t>Anhörigas upplevelse hanteras kompetent</a:t>
            </a:r>
          </a:p>
          <a:p>
            <a:r>
              <a:rPr lang="sv-SE" sz="2400" dirty="0" smtClean="0"/>
              <a:t>Att läkaren förmedlar personlig övertygelse om att beslutet är rätt:</a:t>
            </a:r>
          </a:p>
          <a:p>
            <a:pPr lvl="1"/>
            <a:r>
              <a:rPr lang="sv-SE" sz="2000" dirty="0" smtClean="0"/>
              <a:t>Inte taget lättvindigt utan med eftertanke</a:t>
            </a:r>
          </a:p>
          <a:p>
            <a:pPr lvl="1"/>
            <a:r>
              <a:rPr lang="sv-SE" sz="2200" dirty="0" smtClean="0"/>
              <a:t>Står för ställningstagandet trots att det leder till förlust för anhöriga</a:t>
            </a:r>
          </a:p>
          <a:p>
            <a:r>
              <a:rPr lang="sv-SE" sz="2400" dirty="0" smtClean="0"/>
              <a:t>Tillräcklig tid</a:t>
            </a:r>
          </a:p>
          <a:p>
            <a:pPr lvl="1"/>
            <a:r>
              <a:rPr lang="sv-SE" sz="2200" dirty="0" smtClean="0"/>
              <a:t>Tid att göra bedömningar enligt ovan</a:t>
            </a:r>
          </a:p>
          <a:p>
            <a:pPr lvl="1"/>
            <a:r>
              <a:rPr lang="sv-SE" sz="2200" dirty="0" smtClean="0"/>
              <a:t>Tid för känslomässig adaptering</a:t>
            </a:r>
          </a:p>
          <a:p>
            <a:endParaRPr lang="sv-SE" sz="2400" dirty="0" smtClean="0"/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422523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4AA261-A9E5-2E4C-ADFB-09DF9BA60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Anhörigas väg fram till brytpunktssamtalet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4769392-AAFF-9941-A8C1-D70C81209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sz="2400" dirty="0" smtClean="0"/>
              <a:t>Blivit lyssnade på</a:t>
            </a:r>
          </a:p>
          <a:p>
            <a:r>
              <a:rPr lang="sv-SE" sz="2400" dirty="0" smtClean="0"/>
              <a:t>Förståelse inte samma sak som insikt</a:t>
            </a:r>
          </a:p>
          <a:p>
            <a:r>
              <a:rPr lang="sv-SE" sz="2400" dirty="0" smtClean="0"/>
              <a:t>Olika anhöriga har olika emotioner</a:t>
            </a:r>
          </a:p>
          <a:p>
            <a:pPr lvl="1"/>
            <a:r>
              <a:rPr lang="sv-SE" sz="2200" dirty="0"/>
              <a:t>Sorg – förlust </a:t>
            </a:r>
          </a:p>
          <a:p>
            <a:pPr lvl="2"/>
            <a:r>
              <a:rPr lang="sv-SE" sz="2000" dirty="0"/>
              <a:t>Förlust av Vad? Bli Ensam? Bli hjälplös? Bli </a:t>
            </a:r>
            <a:r>
              <a:rPr lang="sv-SE" sz="2000" dirty="0" err="1"/>
              <a:t>meddellös</a:t>
            </a:r>
            <a:r>
              <a:rPr lang="sv-SE" sz="2000" dirty="0"/>
              <a:t>? </a:t>
            </a:r>
          </a:p>
          <a:p>
            <a:pPr lvl="1"/>
            <a:r>
              <a:rPr lang="sv-SE" sz="2200" dirty="0"/>
              <a:t>Vrede – bestulen</a:t>
            </a:r>
          </a:p>
          <a:p>
            <a:pPr lvl="2"/>
            <a:r>
              <a:rPr lang="sv-SE" sz="2000" dirty="0"/>
              <a:t>Bestulen av vem? Sjukvården? Orättvisa? Smittad? </a:t>
            </a:r>
            <a:endParaRPr lang="sv-SE" sz="2000" dirty="0" smtClean="0"/>
          </a:p>
          <a:p>
            <a:r>
              <a:rPr lang="sv-SE" sz="2400" dirty="0" smtClean="0"/>
              <a:t>Ställtid + Påverkan</a:t>
            </a:r>
          </a:p>
          <a:p>
            <a:r>
              <a:rPr lang="sv-SE" sz="2400" dirty="0" smtClean="0"/>
              <a:t>Acceptans</a:t>
            </a:r>
            <a:endParaRPr lang="sv-SE" sz="2400" dirty="0"/>
          </a:p>
          <a:p>
            <a:pPr lvl="2"/>
            <a:endParaRPr lang="sv-SE" sz="2000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130103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4AA261-A9E5-2E4C-ADFB-09DF9BA60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9019955" cy="1280890"/>
          </a:xfrm>
        </p:spPr>
        <p:txBody>
          <a:bodyPr/>
          <a:lstStyle/>
          <a:p>
            <a:r>
              <a:rPr lang="sv-SE" dirty="0" smtClean="0"/>
              <a:t>Organisation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4769392-AAFF-9941-A8C1-D70C81209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Kontinuitet skapar relation</a:t>
            </a:r>
          </a:p>
          <a:p>
            <a:r>
              <a:rPr lang="sv-SE" sz="2400" dirty="0" smtClean="0"/>
              <a:t>Förtroendekapital</a:t>
            </a:r>
          </a:p>
          <a:p>
            <a:r>
              <a:rPr lang="sv-SE" sz="2400" dirty="0" smtClean="0"/>
              <a:t>Möjlighet att påverka</a:t>
            </a:r>
          </a:p>
          <a:p>
            <a:r>
              <a:rPr lang="sv-SE" sz="2400" dirty="0" smtClean="0"/>
              <a:t>Påverkan 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9155" y="4895456"/>
            <a:ext cx="6943725" cy="157162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0771" y="479165"/>
            <a:ext cx="7305675" cy="389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898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4AA261-A9E5-2E4C-ADFB-09DF9BA60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Gör det svåra samtalet mindre svårt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4769392-AAFF-9941-A8C1-D70C81209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Se till att ha förtroendekapital</a:t>
            </a:r>
          </a:p>
          <a:p>
            <a:r>
              <a:rPr lang="sv-SE" sz="2400" dirty="0" smtClean="0"/>
              <a:t>Använd förtroendekapitalet</a:t>
            </a:r>
          </a:p>
          <a:p>
            <a:r>
              <a:rPr lang="sv-SE" sz="2400" dirty="0" smtClean="0"/>
              <a:t>Ha en plan</a:t>
            </a:r>
          </a:p>
          <a:p>
            <a:r>
              <a:rPr lang="sv-SE" sz="2400" dirty="0" smtClean="0"/>
              <a:t>Förmedla planen</a:t>
            </a:r>
          </a:p>
          <a:p>
            <a:r>
              <a:rPr lang="sv-SE" sz="2400" dirty="0" smtClean="0"/>
              <a:t>Genomför planen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4211447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4AA261-A9E5-2E4C-ADFB-09DF9BA60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Avslutet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4769392-AAFF-9941-A8C1-D70C81209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sz="2200" dirty="0" smtClean="0"/>
              <a:t>Förberedelsesamtal</a:t>
            </a:r>
          </a:p>
          <a:p>
            <a:r>
              <a:rPr lang="sv-SE" sz="2200" dirty="0" err="1" smtClean="0"/>
              <a:t>Palliation</a:t>
            </a:r>
            <a:r>
              <a:rPr lang="sv-SE" sz="2200" dirty="0" smtClean="0"/>
              <a:t> med </a:t>
            </a:r>
            <a:r>
              <a:rPr lang="sv-SE" sz="2200" dirty="0" err="1" smtClean="0"/>
              <a:t>opioid</a:t>
            </a:r>
            <a:r>
              <a:rPr lang="sv-SE" sz="2200" dirty="0" smtClean="0"/>
              <a:t> och </a:t>
            </a:r>
            <a:r>
              <a:rPr lang="sv-SE" sz="2200" dirty="0" err="1" smtClean="0"/>
              <a:t>hypnotika</a:t>
            </a:r>
            <a:endParaRPr lang="sv-SE" sz="2200" dirty="0" smtClean="0"/>
          </a:p>
          <a:p>
            <a:r>
              <a:rPr lang="sv-SE" sz="2200" dirty="0" smtClean="0"/>
              <a:t>Avsluta pågående behandlingar</a:t>
            </a:r>
          </a:p>
          <a:p>
            <a:r>
              <a:rPr lang="sv-SE" sz="2200" dirty="0" err="1" smtClean="0"/>
              <a:t>Extubera</a:t>
            </a:r>
            <a:r>
              <a:rPr lang="sv-SE" sz="2200" dirty="0" smtClean="0"/>
              <a:t> och värdera luftvägen</a:t>
            </a:r>
          </a:p>
          <a:p>
            <a:pPr lvl="1"/>
            <a:r>
              <a:rPr lang="sv-SE" sz="2000" dirty="0" smtClean="0"/>
              <a:t>Ofriluftväg kan vara stark </a:t>
            </a:r>
            <a:r>
              <a:rPr lang="sv-SE" sz="2000" dirty="0" err="1" smtClean="0"/>
              <a:t>stressor</a:t>
            </a:r>
            <a:r>
              <a:rPr lang="sv-SE" sz="2000" dirty="0" smtClean="0"/>
              <a:t> men tub kan också förlänga döendet.</a:t>
            </a:r>
          </a:p>
          <a:p>
            <a:r>
              <a:rPr lang="sv-SE" sz="2200" dirty="0" smtClean="0"/>
              <a:t>Läkaren som haft förberedelsesamtalet bör vara den som närvarar vid avslutet</a:t>
            </a:r>
          </a:p>
          <a:p>
            <a:r>
              <a:rPr lang="sv-SE" sz="2200" dirty="0" smtClean="0"/>
              <a:t>Uppsamlingssamtal i anslutning till avslutet</a:t>
            </a:r>
          </a:p>
          <a:p>
            <a:r>
              <a:rPr lang="sv-SE" sz="2200" dirty="0" smtClean="0"/>
              <a:t>Efterlevandesamtal ca 6v efteråt </a:t>
            </a:r>
            <a:endParaRPr lang="sv-SE" sz="2200" dirty="0"/>
          </a:p>
        </p:txBody>
      </p:sp>
    </p:spTree>
    <p:extLst>
      <p:ext uri="{BB962C8B-B14F-4D97-AF65-F5344CB8AC3E}">
        <p14:creationId xmlns:p14="http://schemas.microsoft.com/office/powerpoint/2010/main" val="1736447593"/>
      </p:ext>
    </p:extLst>
  </p:cSld>
  <p:clrMapOvr>
    <a:masterClrMapping/>
  </p:clrMapOvr>
</p:sld>
</file>

<file path=ppt/theme/theme1.xml><?xml version="1.0" encoding="utf-8"?>
<a:theme xmlns:a="http://schemas.openxmlformats.org/drawingml/2006/main" name="Sling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9BC05ABDCAB9B4C89B8B5C29AACA526" ma:contentTypeVersion="6" ma:contentTypeDescription="Skapa ett nytt dokument." ma:contentTypeScope="" ma:versionID="2b19f50452d2b418b4bd8fd18d251e2b">
  <xsd:schema xmlns:xsd="http://www.w3.org/2001/XMLSchema" xmlns:xs="http://www.w3.org/2001/XMLSchema" xmlns:p="http://schemas.microsoft.com/office/2006/metadata/properties" xmlns:ns2="1870145d-774f-47eb-a723-039ed3bb53a9" xmlns:ns3="5b946bb4-702e-411f-9701-c69315636584" targetNamespace="http://schemas.microsoft.com/office/2006/metadata/properties" ma:root="true" ma:fieldsID="9d79b4dc0df21cf7157c7711e2a8b17c" ns2:_="" ns3:_="">
    <xsd:import namespace="1870145d-774f-47eb-a723-039ed3bb53a9"/>
    <xsd:import namespace="5b946bb4-702e-411f-9701-c693156365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70145d-774f-47eb-a723-039ed3bb53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946bb4-702e-411f-9701-c6931563658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0068E92-4D38-4848-A0E5-16C8B824ED81}"/>
</file>

<file path=customXml/itemProps2.xml><?xml version="1.0" encoding="utf-8"?>
<ds:datastoreItem xmlns:ds="http://schemas.openxmlformats.org/officeDocument/2006/customXml" ds:itemID="{B2DAAA66-5AB5-4198-86F4-9A5B035C11A0}"/>
</file>

<file path=customXml/itemProps3.xml><?xml version="1.0" encoding="utf-8"?>
<ds:datastoreItem xmlns:ds="http://schemas.openxmlformats.org/officeDocument/2006/customXml" ds:itemID="{1D7A9B1D-B351-4282-8E6F-E964F70BD60C}"/>
</file>

<file path=docProps/app.xml><?xml version="1.0" encoding="utf-8"?>
<Properties xmlns="http://schemas.openxmlformats.org/officeDocument/2006/extended-properties" xmlns:vt="http://schemas.openxmlformats.org/officeDocument/2006/docPropsVTypes">
  <Template>Slinga</Template>
  <TotalTime>3147</TotalTime>
  <Words>471</Words>
  <Application>Microsoft Office PowerPoint</Application>
  <PresentationFormat>Bredbild</PresentationFormat>
  <Paragraphs>72</Paragraphs>
  <Slides>10</Slides>
  <Notes>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Slinga</vt:lpstr>
      <vt:lpstr>Avbryta intensivvård</vt:lpstr>
      <vt:lpstr>Disclosure</vt:lpstr>
      <vt:lpstr>Den självuppfyllande profetian</vt:lpstr>
      <vt:lpstr>Avsluta? </vt:lpstr>
      <vt:lpstr>Om du skulle vara anhörig i ett samtal om avbrytande av intensivvård</vt:lpstr>
      <vt:lpstr>Anhörigas väg fram till brytpunktssamtalet</vt:lpstr>
      <vt:lpstr>Organisation</vt:lpstr>
      <vt:lpstr>Gör det svåra samtalet mindre svårt</vt:lpstr>
      <vt:lpstr>Avslutet</vt:lpstr>
      <vt:lpstr>Egna fall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Erfarenheter från ett annat sjukhus</dc:title>
  <dc:creator>Magnus Enlund</dc:creator>
  <cp:lastModifiedBy>Enlund Magnus /Operation Anestesi IVA Falun /Falun</cp:lastModifiedBy>
  <cp:revision>47</cp:revision>
  <dcterms:created xsi:type="dcterms:W3CDTF">2021-06-13T08:58:03Z</dcterms:created>
  <dcterms:modified xsi:type="dcterms:W3CDTF">2021-09-30T12:02:46Z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0x01010029BC05ABDCAB9B4C89B8B5C29AACA526</vt:lpwstr>
  </property>
</Properties>
</file>