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368" r:id="rId4"/>
    <p:sldId id="369" r:id="rId5"/>
    <p:sldId id="371" r:id="rId6"/>
    <p:sldId id="373" r:id="rId7"/>
    <p:sldId id="366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F91D0-03C7-4931-8213-AE20499E1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DF3B79-A852-4B50-A9C2-780861E0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686C6-76B6-4B85-BDBF-B0BF02B4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FFFAE6-EBF3-4C02-B51A-83D82E97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ACDFC1-3D43-4CA6-993C-AA9F5C89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38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787AE-565E-43F7-93A3-1314D962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F4D6E2-CBF5-42C2-95DB-F169137CB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B59EF2-552E-4839-8E63-B9CE3D8D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89292D-8731-4E6E-9389-3F9225B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E96FBB-CC26-40EC-BD79-3FCD9ABC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59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4F71208-5B9E-4264-A549-D78A2D04E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37C899-CADC-4D38-8B7D-667B35CD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C7E8AE-8E4C-4AC2-82E0-F1047C1F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ED0C88-D390-456C-B98F-BCAB0D6C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777CD-CB55-42F1-A170-58F2C94E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0994F-A6F4-4B4A-8AAC-CFFDCCD7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26AFA1-106B-4FE6-B96A-3BD4D2575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753311-A3D5-470A-92B9-21C151AB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4E1ECB-4611-4E0C-95FC-2F1FE9F6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C1B5B-8994-43E2-9C08-4E398A22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9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CE51C-8E0B-4C12-B5BC-919D9801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B49634-B388-481E-8977-64B90837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1CA3E3-F088-4B3D-9182-6F02CDF1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15462-41B1-48C8-80BD-A4A88258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A3A8B9-A99E-4F1C-9D12-672E03D8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1F58E-9A85-4DFF-A42C-FF58C417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AA0120-684C-472B-82B0-9582FEF8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594BA8-566B-4AAD-A751-18BE447D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5F224B-DAAF-45A3-928D-9A633A70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C9E276-3632-4C6C-AE64-348E1EFE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F683B-F98B-49FC-B8D4-FA66D99A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68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A79DA-1C7A-42E8-B22D-127A4D53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644C6F-2E28-4945-BA79-D1E3407A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782651-891B-4012-9295-12B6C6269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B97979-DE9A-4F90-9B3D-C5F7F3F14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C46BF1-AD49-44B3-8C9E-28C26CE87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B98E32-7B80-4808-A405-BB709E6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8E98942-F054-465C-B2EA-BCFA8A84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380B4A-3609-4105-B6C0-AB9030A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00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F2CE2-985D-431D-83E9-2B9B0A03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109A6CF-37A1-400C-9369-9858647C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2EBF06-2897-481A-ADF1-77FD6C86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C12F91-59EB-49F6-9DAA-F7A72D11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81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DA2BC6C-018E-42B3-AFD8-0D8F2FF7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E0951F2-DACA-4298-8524-957770EC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05A94-A9D9-48E9-93B0-DFBA704D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63C45-2FE3-4AB2-BAB2-CF067CFA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6D7C42-B7EA-4863-ADB2-D1401287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CAF56F-C72A-47EE-A5BD-42FD6179A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082712-73D7-40A4-9B36-1D9E55EC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A518B7-FFD8-4597-8F73-66639085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56594B-AB3E-4F3B-BECF-D3740C50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89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07502-2AAA-47E4-BC17-DC9571E7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BF2F41D-A6C1-44E4-9123-A461051E7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BEC05B-681B-4628-8578-041E13447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D498DA-DFC1-4AB3-9CCB-C85B65D7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1BD406-8550-4382-AAB6-563B70CD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EC7100-283E-4137-8686-C1EE59A6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78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815AE3-8785-4F18-B070-78B00FE9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382B26-4B56-49A0-A677-0A9D7DBA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18CE4C-D3B1-428C-95D6-9A1481171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8B4B-D99E-4F74-A73C-B51BD402200A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32EC17-1372-478E-BB8B-538D5DC45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71F023-C30C-4FFE-B969-69CD2123C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DF72-FE75-4691-8366-CE7598FDE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234D18C-EBE2-414C-878E-EE6B7F63C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Skalpblockad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D5ED71-37DA-4BFF-B0A6-CA9860D95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C565F-EC9C-4859-A3F4-5265E027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latin typeface="Abadi" panose="020B0604020104020204" pitchFamily="34" charset="0"/>
              </a:rPr>
              <a:t>Skalpblockad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33078-4272-483E-AE41-F543008CCC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Bedövning </a:t>
            </a:r>
            <a:r>
              <a:rPr lang="sv-SE" dirty="0" err="1"/>
              <a:t>Chirocaine</a:t>
            </a:r>
            <a:r>
              <a:rPr lang="sv-SE" dirty="0"/>
              <a:t> 5mg/ml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Mängd: 1,5-2 ml till varje insticksställe på ansikten, 2-3 ml på nacken. </a:t>
            </a:r>
          </a:p>
          <a:p>
            <a:endParaRPr lang="sv-S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Aspirera vid varje stick för att förebygga oavsiktlig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kärlpunktion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27G nål.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Blå nål till ansiktet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grå nål till nacken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31E69A-6A7B-4E14-880F-C6B3821F5B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50" y="1825625"/>
            <a:ext cx="3026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1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FACC3-B414-45B4-988B-72F5B9AB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latin typeface="Abadi" panose="020B0604020104020204" pitchFamily="34" charset="0"/>
              </a:rPr>
              <a:t>Skalpblockad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682312-8196-4F15-B91A-697C33861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Minskar det hemodynamiska svaret av </a:t>
            </a:r>
            <a:r>
              <a:rPr lang="sv-SE" dirty="0" err="1"/>
              <a:t>Mayfield</a:t>
            </a:r>
            <a:r>
              <a:rPr lang="sv-SE" dirty="0"/>
              <a:t> stödet</a:t>
            </a:r>
          </a:p>
          <a:p>
            <a:endParaRPr lang="sv-SE" dirty="0"/>
          </a:p>
          <a:p>
            <a:r>
              <a:rPr lang="sv-SE" dirty="0"/>
              <a:t>Ger en god smärtlindring efter </a:t>
            </a:r>
            <a:r>
              <a:rPr lang="sv-SE" dirty="0" err="1"/>
              <a:t>kraniectomin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420F69-60E8-4BE5-826A-13288F645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7345" y="1226127"/>
            <a:ext cx="5881255" cy="495083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supraorbitalis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 av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N.ophtalmicus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V1 )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N.supratrochleraris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 av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N.ophtalmicus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V1 )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zygomaticotemporalis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(av N. maxillaris – V2)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auriculotemporalis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(av 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mandibularis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V3)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auricularis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posterior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(av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ramu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minor (av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ramus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posterior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C2)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occipitalis major (av ramus posterior C2)</a:t>
            </a:r>
            <a:endParaRPr lang="sv-S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58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7FA03F6-D202-41A6-8C0C-A03F9367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latin typeface="Abadi" panose="020B0604020104020204" pitchFamily="34" charset="0"/>
              </a:rPr>
              <a:t>Skalpblockad</a:t>
            </a:r>
            <a:r>
              <a:rPr lang="sv-SE" dirty="0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0A5A9F-21EA-4EE3-B130-351A96A839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supraorbitalis</a:t>
            </a:r>
            <a:r>
              <a:rPr lang="sv-S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Nerven kan blockeras där den lämnar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orbitan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Supraorbitala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fåran kan palperas lätt. Nålen sätts vid övre kanten av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orbita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ungefär 0,5 cm under ögonbryn, 1 cm medialt från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foramen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supraorbitalis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(som sitter vid hälften av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orbitakanten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perpendikulart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mot huden. </a:t>
            </a:r>
          </a:p>
          <a:p>
            <a:endParaRPr lang="sv-S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N.supratrochleraris</a:t>
            </a:r>
            <a:r>
              <a:rPr lang="sv-S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Efter man lagt bedövning på n.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supraorbitalis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för man nålen ytterligare 1 cm mot medial och ger 0,5 ml bedövning till.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9FC6AFB-6470-4411-BABA-B5D22811A9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33" y="1825625"/>
            <a:ext cx="419593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1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B999F-731E-4BB1-9D20-B3E2EFF0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latin typeface="Abadi" panose="020B0604020104020204" pitchFamily="34" charset="0"/>
              </a:rPr>
              <a:t>Skalpblockad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DC4669-2F0D-4344-A08B-C6F0B61883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auriculotemporalis</a:t>
            </a:r>
            <a:r>
              <a:rPr lang="sv-S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nålen läggs 1,5 cm före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tragus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Beakta a.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är lätt palperad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zygomaticotemporalis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Nålen läggs vid hälften av tvärlinjen mellan instickställen av n.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supraorbitalis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auriculotemporalis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auricularis</a:t>
            </a: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posterior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nålen läggs 1,5 cm bakom örat på nivån av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tragus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FDAFBA-75C4-42E4-973F-2C4CE82FD7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6618"/>
            <a:ext cx="5756564" cy="354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0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CF9BA3-21B2-44C7-B907-18DBEFE0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latin typeface="Abadi" panose="020B0604020104020204" pitchFamily="34" charset="0"/>
              </a:rPr>
              <a:t>Skalpblockad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EB2D65-DBDB-48A9-88E0-5756DF54B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Vid två tredje delen av tvärlinjen mellan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protuberantia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mastoidben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 palperas lätt, nerven sitter medialt från artären.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sv-SE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minor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2,5 cm lateralt från n.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occipitalis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major, alltså vid tredje delen av tvärlinjen som binder ihop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mastoid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processen med </a:t>
            </a:r>
            <a:r>
              <a:rPr lang="sv-S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protuberantia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62DEA5-4BC1-4FEB-A4A1-06541566A4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4903"/>
            <a:ext cx="5181600" cy="32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Infiltrations anestesi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Stasband runt pannan</a:t>
            </a:r>
          </a:p>
          <a:p>
            <a:r>
              <a:rPr lang="sv-SE" dirty="0"/>
              <a:t>Skalpen räknas som iv </a:t>
            </a:r>
            <a:r>
              <a:rPr lang="sv-SE" dirty="0" err="1"/>
              <a:t>inj</a:t>
            </a:r>
            <a:r>
              <a:rPr lang="sv-SE" dirty="0"/>
              <a:t> av LA </a:t>
            </a:r>
          </a:p>
          <a:p>
            <a:r>
              <a:rPr lang="sv-SE" dirty="0"/>
              <a:t>Räkna dosen !!</a:t>
            </a:r>
          </a:p>
          <a:p>
            <a:r>
              <a:rPr lang="sv-SE" dirty="0"/>
              <a:t>Obs! adrenalin ger BT höjning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843881"/>
            <a:ext cx="3240360" cy="4038600"/>
          </a:xfrm>
        </p:spPr>
      </p:pic>
    </p:spTree>
    <p:extLst>
      <p:ext uri="{BB962C8B-B14F-4D97-AF65-F5344CB8AC3E}">
        <p14:creationId xmlns:p14="http://schemas.microsoft.com/office/powerpoint/2010/main" val="350601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C05ABDCAB9B4C89B8B5C29AACA526" ma:contentTypeVersion="6" ma:contentTypeDescription="Skapa ett nytt dokument." ma:contentTypeScope="" ma:versionID="2b19f50452d2b418b4bd8fd18d251e2b">
  <xsd:schema xmlns:xsd="http://www.w3.org/2001/XMLSchema" xmlns:xs="http://www.w3.org/2001/XMLSchema" xmlns:p="http://schemas.microsoft.com/office/2006/metadata/properties" xmlns:ns2="1870145d-774f-47eb-a723-039ed3bb53a9" xmlns:ns3="5b946bb4-702e-411f-9701-c69315636584" targetNamespace="http://schemas.microsoft.com/office/2006/metadata/properties" ma:root="true" ma:fieldsID="9d79b4dc0df21cf7157c7711e2a8b17c" ns2:_="" ns3:_="">
    <xsd:import namespace="1870145d-774f-47eb-a723-039ed3bb53a9"/>
    <xsd:import namespace="5b946bb4-702e-411f-9701-c69315636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0145d-774f-47eb-a723-039ed3bb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6bb4-702e-411f-9701-c69315636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4DF1AA-89A1-4094-B3E8-B9BD6B1E0E2F}"/>
</file>

<file path=customXml/itemProps2.xml><?xml version="1.0" encoding="utf-8"?>
<ds:datastoreItem xmlns:ds="http://schemas.openxmlformats.org/officeDocument/2006/customXml" ds:itemID="{7B183C1B-6CCA-4D68-A600-6D0A03E88EF8}"/>
</file>

<file path=customXml/itemProps3.xml><?xml version="1.0" encoding="utf-8"?>
<ds:datastoreItem xmlns:ds="http://schemas.openxmlformats.org/officeDocument/2006/customXml" ds:itemID="{1321E05D-041B-4228-B6B3-0F7FDECACFD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345</Words>
  <Application>Microsoft Office PowerPoint</Application>
  <PresentationFormat>Bredbild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Symbol</vt:lpstr>
      <vt:lpstr>Times New Roman</vt:lpstr>
      <vt:lpstr>Office-tema</vt:lpstr>
      <vt:lpstr>Skalpblockad</vt:lpstr>
      <vt:lpstr>Skalpblockad</vt:lpstr>
      <vt:lpstr>Skalpblockad </vt:lpstr>
      <vt:lpstr>Skalpblockad </vt:lpstr>
      <vt:lpstr>Skalpblockad </vt:lpstr>
      <vt:lpstr>Skalpblockad</vt:lpstr>
      <vt:lpstr>Infiltrations anestesi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Skalpblockad</dc:title>
  <dc:creator>CeAx Doc AB .</dc:creator>
  <cp:lastModifiedBy>CeAx Doc AB .</cp:lastModifiedBy>
  <cp:revision>2</cp:revision>
  <dcterms:created xsi:type="dcterms:W3CDTF">2021-04-22T09:05:43Z</dcterms:created>
  <dcterms:modified xsi:type="dcterms:W3CDTF">2021-04-22T09:08:59Z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0x01010029BC05ABDCAB9B4C89B8B5C29AACA526</vt:lpwstr>
  </property>
</Properties>
</file>