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256" r:id="rId5"/>
    <p:sldId id="349" r:id="rId6"/>
    <p:sldId id="258" r:id="rId7"/>
    <p:sldId id="264" r:id="rId8"/>
    <p:sldId id="265" r:id="rId9"/>
    <p:sldId id="350" r:id="rId10"/>
    <p:sldId id="266" r:id="rId11"/>
    <p:sldId id="268" r:id="rId12"/>
    <p:sldId id="275" r:id="rId13"/>
    <p:sldId id="269" r:id="rId14"/>
    <p:sldId id="270" r:id="rId15"/>
    <p:sldId id="257" r:id="rId16"/>
    <p:sldId id="260" r:id="rId17"/>
    <p:sldId id="259" r:id="rId18"/>
    <p:sldId id="272" r:id="rId19"/>
    <p:sldId id="324" r:id="rId20"/>
    <p:sldId id="352" r:id="rId21"/>
    <p:sldId id="274" r:id="rId22"/>
    <p:sldId id="353" r:id="rId23"/>
    <p:sldId id="281" r:id="rId24"/>
    <p:sldId id="283" r:id="rId25"/>
    <p:sldId id="284" r:id="rId26"/>
    <p:sldId id="355" r:id="rId27"/>
    <p:sldId id="354" r:id="rId28"/>
    <p:sldId id="333" r:id="rId29"/>
    <p:sldId id="337" r:id="rId30"/>
    <p:sldId id="334" r:id="rId31"/>
    <p:sldId id="344" r:id="rId32"/>
    <p:sldId id="345" r:id="rId33"/>
    <p:sldId id="343" r:id="rId34"/>
    <p:sldId id="293" r:id="rId35"/>
    <p:sldId id="262" r:id="rId36"/>
    <p:sldId id="330" r:id="rId37"/>
    <p:sldId id="331" r:id="rId38"/>
    <p:sldId id="332" r:id="rId39"/>
    <p:sldId id="356" r:id="rId40"/>
    <p:sldId id="295" r:id="rId41"/>
    <p:sldId id="346" r:id="rId42"/>
    <p:sldId id="303" r:id="rId43"/>
    <p:sldId id="300" r:id="rId44"/>
    <p:sldId id="304" r:id="rId45"/>
    <p:sldId id="361" r:id="rId46"/>
    <p:sldId id="362" r:id="rId47"/>
    <p:sldId id="342" r:id="rId48"/>
    <p:sldId id="357" r:id="rId49"/>
    <p:sldId id="358" r:id="rId50"/>
    <p:sldId id="360" r:id="rId5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BF65A-E467-4F90-98EA-06794EE07BF8}" v="1" dt="2021-04-24T08:02:31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46" autoAdjust="0"/>
    <p:restoredTop sz="94249" autoAdjust="0"/>
  </p:normalViewPr>
  <p:slideViewPr>
    <p:cSldViewPr snapToGrid="0">
      <p:cViewPr varScale="1">
        <p:scale>
          <a:sx n="153" d="100"/>
          <a:sy n="153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90BF65A-E467-4F90-98EA-06794EE07BF8}"/>
    <pc:docChg chg="modSld">
      <pc:chgData name="" userId="" providerId="" clId="Web-{290BF65A-E467-4F90-98EA-06794EE07BF8}" dt="2021-04-24T08:02:31.961" v="0" actId="1076"/>
      <pc:docMkLst>
        <pc:docMk/>
      </pc:docMkLst>
      <pc:sldChg chg="modSp">
        <pc:chgData name="" userId="" providerId="" clId="Web-{290BF65A-E467-4F90-98EA-06794EE07BF8}" dt="2021-04-24T08:02:31.961" v="0" actId="1076"/>
        <pc:sldMkLst>
          <pc:docMk/>
          <pc:sldMk cId="1130433503" sldId="256"/>
        </pc:sldMkLst>
        <pc:picChg chg="mod">
          <ac:chgData name="" userId="" providerId="" clId="Web-{290BF65A-E467-4F90-98EA-06794EE07BF8}" dt="2021-04-24T08:02:31.961" v="0" actId="1076"/>
          <ac:picMkLst>
            <pc:docMk/>
            <pc:sldMk cId="1130433503" sldId="256"/>
            <ac:picMk id="4" creationId="{00CF4535-1721-4DF1-8104-223077C52AA6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84489-7CF8-4ACF-935D-276CFA2AB62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A8CB01A-5F97-4788-8132-987011263762}">
      <dgm:prSet/>
      <dgm:spPr/>
      <dgm:t>
        <a:bodyPr/>
        <a:lstStyle/>
        <a:p>
          <a:r>
            <a:rPr lang="en-US"/>
            <a:t>Produktion : 15-20ml/h</a:t>
          </a:r>
        </a:p>
      </dgm:t>
    </dgm:pt>
    <dgm:pt modelId="{CF1DA8AB-FA23-47D0-87A9-13D8E60404B4}" type="parTrans" cxnId="{15D08A9B-8427-4A36-A09F-B1AF39BA1A9C}">
      <dgm:prSet/>
      <dgm:spPr/>
      <dgm:t>
        <a:bodyPr/>
        <a:lstStyle/>
        <a:p>
          <a:endParaRPr lang="en-US"/>
        </a:p>
      </dgm:t>
    </dgm:pt>
    <dgm:pt modelId="{CB89375D-C411-462A-B503-8EE3F8483F3B}" type="sibTrans" cxnId="{15D08A9B-8427-4A36-A09F-B1AF39BA1A9C}">
      <dgm:prSet/>
      <dgm:spPr/>
      <dgm:t>
        <a:bodyPr/>
        <a:lstStyle/>
        <a:p>
          <a:endParaRPr lang="en-US"/>
        </a:p>
      </dgm:t>
    </dgm:pt>
    <dgm:pt modelId="{4FF95FEA-D16A-4142-BBF1-89644A2211F1}">
      <dgm:prSet/>
      <dgm:spPr/>
      <dgm:t>
        <a:bodyPr/>
        <a:lstStyle/>
        <a:p>
          <a:r>
            <a:rPr lang="en-US"/>
            <a:t>absortion via arachnoidal will</a:t>
          </a:r>
        </a:p>
      </dgm:t>
    </dgm:pt>
    <dgm:pt modelId="{80B5E25C-BE60-4B0F-A5DD-19ACEB7D3507}" type="parTrans" cxnId="{9EDCD738-4D04-4479-8459-1FBF8BDB8AB4}">
      <dgm:prSet/>
      <dgm:spPr/>
      <dgm:t>
        <a:bodyPr/>
        <a:lstStyle/>
        <a:p>
          <a:endParaRPr lang="en-US"/>
        </a:p>
      </dgm:t>
    </dgm:pt>
    <dgm:pt modelId="{39821132-DD30-4A53-8324-D31AA0E9346B}" type="sibTrans" cxnId="{9EDCD738-4D04-4479-8459-1FBF8BDB8AB4}">
      <dgm:prSet/>
      <dgm:spPr/>
      <dgm:t>
        <a:bodyPr/>
        <a:lstStyle/>
        <a:p>
          <a:endParaRPr lang="en-US"/>
        </a:p>
      </dgm:t>
    </dgm:pt>
    <dgm:pt modelId="{7A1F0620-5495-496D-9850-575BA82CCE35}">
      <dgm:prSet/>
      <dgm:spPr/>
      <dgm:t>
        <a:bodyPr/>
        <a:lstStyle/>
        <a:p>
          <a:r>
            <a:rPr lang="en-US"/>
            <a:t>Volym.ca 150ml, ca 10% </a:t>
          </a:r>
        </a:p>
      </dgm:t>
    </dgm:pt>
    <dgm:pt modelId="{04B66308-15DF-4883-9091-3E90AAF6FD2C}" type="parTrans" cxnId="{EA68A2BE-FD34-45E5-A63B-2A41B6221977}">
      <dgm:prSet/>
      <dgm:spPr/>
      <dgm:t>
        <a:bodyPr/>
        <a:lstStyle/>
        <a:p>
          <a:endParaRPr lang="en-US"/>
        </a:p>
      </dgm:t>
    </dgm:pt>
    <dgm:pt modelId="{D354E080-5B8A-41ED-A7EB-7BFF29DF7D66}" type="sibTrans" cxnId="{EA68A2BE-FD34-45E5-A63B-2A41B6221977}">
      <dgm:prSet/>
      <dgm:spPr/>
      <dgm:t>
        <a:bodyPr/>
        <a:lstStyle/>
        <a:p>
          <a:endParaRPr lang="en-US"/>
        </a:p>
      </dgm:t>
    </dgm:pt>
    <dgm:pt modelId="{B4D4600F-6F0C-4C01-A938-E9A750801189}">
      <dgm:prSet/>
      <dgm:spPr/>
      <dgm:t>
        <a:bodyPr/>
        <a:lstStyle/>
        <a:p>
          <a:r>
            <a:rPr lang="en-US"/>
            <a:t>Snabbt mobiliserbart</a:t>
          </a:r>
        </a:p>
      </dgm:t>
    </dgm:pt>
    <dgm:pt modelId="{1C5507D5-44AC-4536-8912-BD761EC2BC9E}" type="parTrans" cxnId="{E3D4C249-7497-49B5-AEE8-808BE1029427}">
      <dgm:prSet/>
      <dgm:spPr/>
      <dgm:t>
        <a:bodyPr/>
        <a:lstStyle/>
        <a:p>
          <a:endParaRPr lang="en-US"/>
        </a:p>
      </dgm:t>
    </dgm:pt>
    <dgm:pt modelId="{7E46CBE4-A85F-4F4C-810B-56E962C2E5D3}" type="sibTrans" cxnId="{E3D4C249-7497-49B5-AEE8-808BE1029427}">
      <dgm:prSet/>
      <dgm:spPr/>
      <dgm:t>
        <a:bodyPr/>
        <a:lstStyle/>
        <a:p>
          <a:endParaRPr lang="en-US"/>
        </a:p>
      </dgm:t>
    </dgm:pt>
    <dgm:pt modelId="{888AD3CF-CCBA-4C12-8480-412C828218BE}">
      <dgm:prSet/>
      <dgm:spPr/>
      <dgm:t>
        <a:bodyPr/>
        <a:lstStyle/>
        <a:p>
          <a:r>
            <a:rPr lang="en-US"/>
            <a:t>V drän</a:t>
          </a:r>
        </a:p>
      </dgm:t>
    </dgm:pt>
    <dgm:pt modelId="{098FF79C-C948-4ECA-A125-1262677BD4F0}" type="parTrans" cxnId="{D28FB02F-CF07-4BB6-A151-F10B85EC8339}">
      <dgm:prSet/>
      <dgm:spPr/>
      <dgm:t>
        <a:bodyPr/>
        <a:lstStyle/>
        <a:p>
          <a:endParaRPr lang="en-US"/>
        </a:p>
      </dgm:t>
    </dgm:pt>
    <dgm:pt modelId="{4B6AC0E7-1795-4899-B6BB-747183C2FADB}" type="sibTrans" cxnId="{D28FB02F-CF07-4BB6-A151-F10B85EC8339}">
      <dgm:prSet/>
      <dgm:spPr/>
      <dgm:t>
        <a:bodyPr/>
        <a:lstStyle/>
        <a:p>
          <a:endParaRPr lang="en-US"/>
        </a:p>
      </dgm:t>
    </dgm:pt>
    <dgm:pt modelId="{5FDEFA6E-AF59-42B0-B49A-97E73BB8A4ED}">
      <dgm:prSet/>
      <dgm:spPr/>
      <dgm:t>
        <a:bodyPr/>
        <a:lstStyle/>
        <a:p>
          <a:r>
            <a:rPr lang="en-US"/>
            <a:t>L drän</a:t>
          </a:r>
        </a:p>
      </dgm:t>
    </dgm:pt>
    <dgm:pt modelId="{98795003-0892-4E72-A9EE-05F07009E088}" type="parTrans" cxnId="{0CEB557D-A21D-47A0-BBB3-AF8B6898CB8A}">
      <dgm:prSet/>
      <dgm:spPr/>
      <dgm:t>
        <a:bodyPr/>
        <a:lstStyle/>
        <a:p>
          <a:endParaRPr lang="en-US"/>
        </a:p>
      </dgm:t>
    </dgm:pt>
    <dgm:pt modelId="{07B47B5F-F03F-48FF-A84B-762F590C36D7}" type="sibTrans" cxnId="{0CEB557D-A21D-47A0-BBB3-AF8B6898CB8A}">
      <dgm:prSet/>
      <dgm:spPr/>
      <dgm:t>
        <a:bodyPr/>
        <a:lstStyle/>
        <a:p>
          <a:endParaRPr lang="en-US"/>
        </a:p>
      </dgm:t>
    </dgm:pt>
    <dgm:pt modelId="{684C6B01-4EC5-4863-83E8-6805EF0A5C92}">
      <dgm:prSet/>
      <dgm:spPr/>
      <dgm:t>
        <a:bodyPr/>
        <a:lstStyle/>
        <a:p>
          <a:r>
            <a:rPr lang="en-US"/>
            <a:t>Liquor diagnostik</a:t>
          </a:r>
        </a:p>
      </dgm:t>
    </dgm:pt>
    <dgm:pt modelId="{B106A225-261C-4411-A4FA-7C8EFC4B885B}" type="parTrans" cxnId="{F1656AAC-AC13-4CAB-9BA8-E523F97FE8A7}">
      <dgm:prSet/>
      <dgm:spPr/>
      <dgm:t>
        <a:bodyPr/>
        <a:lstStyle/>
        <a:p>
          <a:endParaRPr lang="en-US"/>
        </a:p>
      </dgm:t>
    </dgm:pt>
    <dgm:pt modelId="{8F7D754B-7E70-468F-9DE3-980FF2376787}" type="sibTrans" cxnId="{F1656AAC-AC13-4CAB-9BA8-E523F97FE8A7}">
      <dgm:prSet/>
      <dgm:spPr/>
      <dgm:t>
        <a:bodyPr/>
        <a:lstStyle/>
        <a:p>
          <a:endParaRPr lang="en-US"/>
        </a:p>
      </dgm:t>
    </dgm:pt>
    <dgm:pt modelId="{B24A1D04-49FE-42DB-AB41-E89398FB450F}" type="pres">
      <dgm:prSet presAssocID="{25684489-7CF8-4ACF-935D-276CFA2AB624}" presName="vert0" presStyleCnt="0">
        <dgm:presLayoutVars>
          <dgm:dir/>
          <dgm:animOne val="branch"/>
          <dgm:animLvl val="lvl"/>
        </dgm:presLayoutVars>
      </dgm:prSet>
      <dgm:spPr/>
    </dgm:pt>
    <dgm:pt modelId="{63EF77B8-ECBF-4716-B345-5E1F346D50A7}" type="pres">
      <dgm:prSet presAssocID="{6A8CB01A-5F97-4788-8132-987011263762}" presName="thickLine" presStyleLbl="alignNode1" presStyleIdx="0" presStyleCnt="7"/>
      <dgm:spPr/>
    </dgm:pt>
    <dgm:pt modelId="{FD119333-64F6-4545-A0CF-8ECD6C5FFA8B}" type="pres">
      <dgm:prSet presAssocID="{6A8CB01A-5F97-4788-8132-987011263762}" presName="horz1" presStyleCnt="0"/>
      <dgm:spPr/>
    </dgm:pt>
    <dgm:pt modelId="{1EA17776-8E0A-4620-8C54-74C4E898B4E9}" type="pres">
      <dgm:prSet presAssocID="{6A8CB01A-5F97-4788-8132-987011263762}" presName="tx1" presStyleLbl="revTx" presStyleIdx="0" presStyleCnt="7"/>
      <dgm:spPr/>
    </dgm:pt>
    <dgm:pt modelId="{F481925B-38F5-40CF-9B55-87BCA638463E}" type="pres">
      <dgm:prSet presAssocID="{6A8CB01A-5F97-4788-8132-987011263762}" presName="vert1" presStyleCnt="0"/>
      <dgm:spPr/>
    </dgm:pt>
    <dgm:pt modelId="{FA9BBB4B-ACE9-4B54-BCCB-B090C39B0702}" type="pres">
      <dgm:prSet presAssocID="{4FF95FEA-D16A-4142-BBF1-89644A2211F1}" presName="thickLine" presStyleLbl="alignNode1" presStyleIdx="1" presStyleCnt="7"/>
      <dgm:spPr/>
    </dgm:pt>
    <dgm:pt modelId="{75513E04-F58A-49AA-92C1-93F041A2FE9E}" type="pres">
      <dgm:prSet presAssocID="{4FF95FEA-D16A-4142-BBF1-89644A2211F1}" presName="horz1" presStyleCnt="0"/>
      <dgm:spPr/>
    </dgm:pt>
    <dgm:pt modelId="{A45B780E-571A-47E7-A4F8-51713968B6C0}" type="pres">
      <dgm:prSet presAssocID="{4FF95FEA-D16A-4142-BBF1-89644A2211F1}" presName="tx1" presStyleLbl="revTx" presStyleIdx="1" presStyleCnt="7"/>
      <dgm:spPr/>
    </dgm:pt>
    <dgm:pt modelId="{33F6C3B9-EACF-47D1-86BE-DE71B5EED5CA}" type="pres">
      <dgm:prSet presAssocID="{4FF95FEA-D16A-4142-BBF1-89644A2211F1}" presName="vert1" presStyleCnt="0"/>
      <dgm:spPr/>
    </dgm:pt>
    <dgm:pt modelId="{451434D1-D09D-4CF9-A8B6-C6DE203D5B5B}" type="pres">
      <dgm:prSet presAssocID="{7A1F0620-5495-496D-9850-575BA82CCE35}" presName="thickLine" presStyleLbl="alignNode1" presStyleIdx="2" presStyleCnt="7"/>
      <dgm:spPr/>
    </dgm:pt>
    <dgm:pt modelId="{98375E2C-EB21-4FCD-AE2D-6752CA3B5BD0}" type="pres">
      <dgm:prSet presAssocID="{7A1F0620-5495-496D-9850-575BA82CCE35}" presName="horz1" presStyleCnt="0"/>
      <dgm:spPr/>
    </dgm:pt>
    <dgm:pt modelId="{668A8ED2-BF95-47AD-B388-2F7DAD9DC222}" type="pres">
      <dgm:prSet presAssocID="{7A1F0620-5495-496D-9850-575BA82CCE35}" presName="tx1" presStyleLbl="revTx" presStyleIdx="2" presStyleCnt="7"/>
      <dgm:spPr/>
    </dgm:pt>
    <dgm:pt modelId="{12E01C31-087C-41A5-BB63-8D2686112C76}" type="pres">
      <dgm:prSet presAssocID="{7A1F0620-5495-496D-9850-575BA82CCE35}" presName="vert1" presStyleCnt="0"/>
      <dgm:spPr/>
    </dgm:pt>
    <dgm:pt modelId="{DECFA7A0-2C3E-445A-94BB-2DB4D5D0419A}" type="pres">
      <dgm:prSet presAssocID="{B4D4600F-6F0C-4C01-A938-E9A750801189}" presName="thickLine" presStyleLbl="alignNode1" presStyleIdx="3" presStyleCnt="7"/>
      <dgm:spPr/>
    </dgm:pt>
    <dgm:pt modelId="{F3874F15-E4FE-44D0-A7DD-475D658891E5}" type="pres">
      <dgm:prSet presAssocID="{B4D4600F-6F0C-4C01-A938-E9A750801189}" presName="horz1" presStyleCnt="0"/>
      <dgm:spPr/>
    </dgm:pt>
    <dgm:pt modelId="{31D83E9F-A178-4C39-AEB8-02C821FF4D85}" type="pres">
      <dgm:prSet presAssocID="{B4D4600F-6F0C-4C01-A938-E9A750801189}" presName="tx1" presStyleLbl="revTx" presStyleIdx="3" presStyleCnt="7"/>
      <dgm:spPr/>
    </dgm:pt>
    <dgm:pt modelId="{8C784DA3-9285-4365-B2FF-812223D30DA7}" type="pres">
      <dgm:prSet presAssocID="{B4D4600F-6F0C-4C01-A938-E9A750801189}" presName="vert1" presStyleCnt="0"/>
      <dgm:spPr/>
    </dgm:pt>
    <dgm:pt modelId="{93BDA382-3576-415D-BEE7-A34670A67B37}" type="pres">
      <dgm:prSet presAssocID="{888AD3CF-CCBA-4C12-8480-412C828218BE}" presName="thickLine" presStyleLbl="alignNode1" presStyleIdx="4" presStyleCnt="7"/>
      <dgm:spPr/>
    </dgm:pt>
    <dgm:pt modelId="{9B0CCCD6-5BCC-4DB5-BB14-9AB98054CCC2}" type="pres">
      <dgm:prSet presAssocID="{888AD3CF-CCBA-4C12-8480-412C828218BE}" presName="horz1" presStyleCnt="0"/>
      <dgm:spPr/>
    </dgm:pt>
    <dgm:pt modelId="{C3C33ACA-0D73-4520-B961-FF37F38909EC}" type="pres">
      <dgm:prSet presAssocID="{888AD3CF-CCBA-4C12-8480-412C828218BE}" presName="tx1" presStyleLbl="revTx" presStyleIdx="4" presStyleCnt="7"/>
      <dgm:spPr/>
    </dgm:pt>
    <dgm:pt modelId="{24C2F8B8-AA25-459C-B9D6-898EFFE71A93}" type="pres">
      <dgm:prSet presAssocID="{888AD3CF-CCBA-4C12-8480-412C828218BE}" presName="vert1" presStyleCnt="0"/>
      <dgm:spPr/>
    </dgm:pt>
    <dgm:pt modelId="{2221A06D-D558-4060-B549-9605ADDB0887}" type="pres">
      <dgm:prSet presAssocID="{5FDEFA6E-AF59-42B0-B49A-97E73BB8A4ED}" presName="thickLine" presStyleLbl="alignNode1" presStyleIdx="5" presStyleCnt="7"/>
      <dgm:spPr/>
    </dgm:pt>
    <dgm:pt modelId="{AF08320D-1991-4A91-B570-596CE05FDA4D}" type="pres">
      <dgm:prSet presAssocID="{5FDEFA6E-AF59-42B0-B49A-97E73BB8A4ED}" presName="horz1" presStyleCnt="0"/>
      <dgm:spPr/>
    </dgm:pt>
    <dgm:pt modelId="{74745024-6865-4476-BDC6-62E46C1CE025}" type="pres">
      <dgm:prSet presAssocID="{5FDEFA6E-AF59-42B0-B49A-97E73BB8A4ED}" presName="tx1" presStyleLbl="revTx" presStyleIdx="5" presStyleCnt="7"/>
      <dgm:spPr/>
    </dgm:pt>
    <dgm:pt modelId="{4A6B7083-E9A1-4C41-8C2A-6439EFA44A22}" type="pres">
      <dgm:prSet presAssocID="{5FDEFA6E-AF59-42B0-B49A-97E73BB8A4ED}" presName="vert1" presStyleCnt="0"/>
      <dgm:spPr/>
    </dgm:pt>
    <dgm:pt modelId="{B85401AC-4D62-43AE-85A6-237C1E96D1AD}" type="pres">
      <dgm:prSet presAssocID="{684C6B01-4EC5-4863-83E8-6805EF0A5C92}" presName="thickLine" presStyleLbl="alignNode1" presStyleIdx="6" presStyleCnt="7"/>
      <dgm:spPr/>
    </dgm:pt>
    <dgm:pt modelId="{BB0DFF84-D6F2-4D0E-86D8-9255B4455C4E}" type="pres">
      <dgm:prSet presAssocID="{684C6B01-4EC5-4863-83E8-6805EF0A5C92}" presName="horz1" presStyleCnt="0"/>
      <dgm:spPr/>
    </dgm:pt>
    <dgm:pt modelId="{B1C74964-7C41-40B2-B9EA-7671552896B9}" type="pres">
      <dgm:prSet presAssocID="{684C6B01-4EC5-4863-83E8-6805EF0A5C92}" presName="tx1" presStyleLbl="revTx" presStyleIdx="6" presStyleCnt="7"/>
      <dgm:spPr/>
    </dgm:pt>
    <dgm:pt modelId="{00F00576-8313-44BC-9478-B184C1F7720A}" type="pres">
      <dgm:prSet presAssocID="{684C6B01-4EC5-4863-83E8-6805EF0A5C92}" presName="vert1" presStyleCnt="0"/>
      <dgm:spPr/>
    </dgm:pt>
  </dgm:ptLst>
  <dgm:cxnLst>
    <dgm:cxn modelId="{76D34D03-E2FC-4413-BB35-284868986603}" type="presOf" srcId="{7A1F0620-5495-496D-9850-575BA82CCE35}" destId="{668A8ED2-BF95-47AD-B388-2F7DAD9DC222}" srcOrd="0" destOrd="0" presId="urn:microsoft.com/office/officeart/2008/layout/LinedList"/>
    <dgm:cxn modelId="{D28FB02F-CF07-4BB6-A151-F10B85EC8339}" srcId="{25684489-7CF8-4ACF-935D-276CFA2AB624}" destId="{888AD3CF-CCBA-4C12-8480-412C828218BE}" srcOrd="4" destOrd="0" parTransId="{098FF79C-C948-4ECA-A125-1262677BD4F0}" sibTransId="{4B6AC0E7-1795-4899-B6BB-747183C2FADB}"/>
    <dgm:cxn modelId="{9EDCD738-4D04-4479-8459-1FBF8BDB8AB4}" srcId="{25684489-7CF8-4ACF-935D-276CFA2AB624}" destId="{4FF95FEA-D16A-4142-BBF1-89644A2211F1}" srcOrd="1" destOrd="0" parTransId="{80B5E25C-BE60-4B0F-A5DD-19ACEB7D3507}" sibTransId="{39821132-DD30-4A53-8324-D31AA0E9346B}"/>
    <dgm:cxn modelId="{F89D2064-92BA-4DD3-ABE7-592B20FA7B9D}" type="presOf" srcId="{5FDEFA6E-AF59-42B0-B49A-97E73BB8A4ED}" destId="{74745024-6865-4476-BDC6-62E46C1CE025}" srcOrd="0" destOrd="0" presId="urn:microsoft.com/office/officeart/2008/layout/LinedList"/>
    <dgm:cxn modelId="{E3D4C249-7497-49B5-AEE8-808BE1029427}" srcId="{25684489-7CF8-4ACF-935D-276CFA2AB624}" destId="{B4D4600F-6F0C-4C01-A938-E9A750801189}" srcOrd="3" destOrd="0" parTransId="{1C5507D5-44AC-4536-8912-BD761EC2BC9E}" sibTransId="{7E46CBE4-A85F-4F4C-810B-56E962C2E5D3}"/>
    <dgm:cxn modelId="{A0DFF57C-2593-4301-A22D-1DA49CCCF49E}" type="presOf" srcId="{888AD3CF-CCBA-4C12-8480-412C828218BE}" destId="{C3C33ACA-0D73-4520-B961-FF37F38909EC}" srcOrd="0" destOrd="0" presId="urn:microsoft.com/office/officeart/2008/layout/LinedList"/>
    <dgm:cxn modelId="{0CEB557D-A21D-47A0-BBB3-AF8B6898CB8A}" srcId="{25684489-7CF8-4ACF-935D-276CFA2AB624}" destId="{5FDEFA6E-AF59-42B0-B49A-97E73BB8A4ED}" srcOrd="5" destOrd="0" parTransId="{98795003-0892-4E72-A9EE-05F07009E088}" sibTransId="{07B47B5F-F03F-48FF-A84B-762F590C36D7}"/>
    <dgm:cxn modelId="{15D08A9B-8427-4A36-A09F-B1AF39BA1A9C}" srcId="{25684489-7CF8-4ACF-935D-276CFA2AB624}" destId="{6A8CB01A-5F97-4788-8132-987011263762}" srcOrd="0" destOrd="0" parTransId="{CF1DA8AB-FA23-47D0-87A9-13D8E60404B4}" sibTransId="{CB89375D-C411-462A-B503-8EE3F8483F3B}"/>
    <dgm:cxn modelId="{CD43B99C-3865-498D-8DF1-3216D300763B}" type="presOf" srcId="{684C6B01-4EC5-4863-83E8-6805EF0A5C92}" destId="{B1C74964-7C41-40B2-B9EA-7671552896B9}" srcOrd="0" destOrd="0" presId="urn:microsoft.com/office/officeart/2008/layout/LinedList"/>
    <dgm:cxn modelId="{F1656AAC-AC13-4CAB-9BA8-E523F97FE8A7}" srcId="{25684489-7CF8-4ACF-935D-276CFA2AB624}" destId="{684C6B01-4EC5-4863-83E8-6805EF0A5C92}" srcOrd="6" destOrd="0" parTransId="{B106A225-261C-4411-A4FA-7C8EFC4B885B}" sibTransId="{8F7D754B-7E70-468F-9DE3-980FF2376787}"/>
    <dgm:cxn modelId="{CF166EB7-040F-4FA6-8CDE-777EAE37F4D0}" type="presOf" srcId="{25684489-7CF8-4ACF-935D-276CFA2AB624}" destId="{B24A1D04-49FE-42DB-AB41-E89398FB450F}" srcOrd="0" destOrd="0" presId="urn:microsoft.com/office/officeart/2008/layout/LinedList"/>
    <dgm:cxn modelId="{EA68A2BE-FD34-45E5-A63B-2A41B6221977}" srcId="{25684489-7CF8-4ACF-935D-276CFA2AB624}" destId="{7A1F0620-5495-496D-9850-575BA82CCE35}" srcOrd="2" destOrd="0" parTransId="{04B66308-15DF-4883-9091-3E90AAF6FD2C}" sibTransId="{D354E080-5B8A-41ED-A7EB-7BFF29DF7D66}"/>
    <dgm:cxn modelId="{4CFE07CE-ADF9-426D-AD85-F91B5C8009F7}" type="presOf" srcId="{6A8CB01A-5F97-4788-8132-987011263762}" destId="{1EA17776-8E0A-4620-8C54-74C4E898B4E9}" srcOrd="0" destOrd="0" presId="urn:microsoft.com/office/officeart/2008/layout/LinedList"/>
    <dgm:cxn modelId="{31ABDCEC-4A5C-4A3B-A88E-50BA9B935989}" type="presOf" srcId="{B4D4600F-6F0C-4C01-A938-E9A750801189}" destId="{31D83E9F-A178-4C39-AEB8-02C821FF4D85}" srcOrd="0" destOrd="0" presId="urn:microsoft.com/office/officeart/2008/layout/LinedList"/>
    <dgm:cxn modelId="{DBEA42F1-64A6-4057-884E-BCBE3B9055DE}" type="presOf" srcId="{4FF95FEA-D16A-4142-BBF1-89644A2211F1}" destId="{A45B780E-571A-47E7-A4F8-51713968B6C0}" srcOrd="0" destOrd="0" presId="urn:microsoft.com/office/officeart/2008/layout/LinedList"/>
    <dgm:cxn modelId="{505AF122-1770-4542-91D8-187A9F6D138A}" type="presParOf" srcId="{B24A1D04-49FE-42DB-AB41-E89398FB450F}" destId="{63EF77B8-ECBF-4716-B345-5E1F346D50A7}" srcOrd="0" destOrd="0" presId="urn:microsoft.com/office/officeart/2008/layout/LinedList"/>
    <dgm:cxn modelId="{48FE8F07-8C66-4D7C-A862-5316E30E8B3F}" type="presParOf" srcId="{B24A1D04-49FE-42DB-AB41-E89398FB450F}" destId="{FD119333-64F6-4545-A0CF-8ECD6C5FFA8B}" srcOrd="1" destOrd="0" presId="urn:microsoft.com/office/officeart/2008/layout/LinedList"/>
    <dgm:cxn modelId="{8A1B16F2-37F1-4330-AFFC-DA0294D449A3}" type="presParOf" srcId="{FD119333-64F6-4545-A0CF-8ECD6C5FFA8B}" destId="{1EA17776-8E0A-4620-8C54-74C4E898B4E9}" srcOrd="0" destOrd="0" presId="urn:microsoft.com/office/officeart/2008/layout/LinedList"/>
    <dgm:cxn modelId="{23F5F2F4-F6BC-4520-9CAD-2233A9C845B9}" type="presParOf" srcId="{FD119333-64F6-4545-A0CF-8ECD6C5FFA8B}" destId="{F481925B-38F5-40CF-9B55-87BCA638463E}" srcOrd="1" destOrd="0" presId="urn:microsoft.com/office/officeart/2008/layout/LinedList"/>
    <dgm:cxn modelId="{3588EBD0-DDCE-4ED6-9EA6-289840836DB7}" type="presParOf" srcId="{B24A1D04-49FE-42DB-AB41-E89398FB450F}" destId="{FA9BBB4B-ACE9-4B54-BCCB-B090C39B0702}" srcOrd="2" destOrd="0" presId="urn:microsoft.com/office/officeart/2008/layout/LinedList"/>
    <dgm:cxn modelId="{2F78DC3C-D80B-4A70-84BB-0C2214A3D01C}" type="presParOf" srcId="{B24A1D04-49FE-42DB-AB41-E89398FB450F}" destId="{75513E04-F58A-49AA-92C1-93F041A2FE9E}" srcOrd="3" destOrd="0" presId="urn:microsoft.com/office/officeart/2008/layout/LinedList"/>
    <dgm:cxn modelId="{0012A3F4-16BB-45B3-AE1D-8643F27CDD9E}" type="presParOf" srcId="{75513E04-F58A-49AA-92C1-93F041A2FE9E}" destId="{A45B780E-571A-47E7-A4F8-51713968B6C0}" srcOrd="0" destOrd="0" presId="urn:microsoft.com/office/officeart/2008/layout/LinedList"/>
    <dgm:cxn modelId="{EAAD285E-3CC8-448F-BF37-2BE3C50C2C72}" type="presParOf" srcId="{75513E04-F58A-49AA-92C1-93F041A2FE9E}" destId="{33F6C3B9-EACF-47D1-86BE-DE71B5EED5CA}" srcOrd="1" destOrd="0" presId="urn:microsoft.com/office/officeart/2008/layout/LinedList"/>
    <dgm:cxn modelId="{A944ADAC-B70F-4F18-B962-63DB01BD8E17}" type="presParOf" srcId="{B24A1D04-49FE-42DB-AB41-E89398FB450F}" destId="{451434D1-D09D-4CF9-A8B6-C6DE203D5B5B}" srcOrd="4" destOrd="0" presId="urn:microsoft.com/office/officeart/2008/layout/LinedList"/>
    <dgm:cxn modelId="{135F9D5B-FBAD-47B9-A49F-82DA602BA64E}" type="presParOf" srcId="{B24A1D04-49FE-42DB-AB41-E89398FB450F}" destId="{98375E2C-EB21-4FCD-AE2D-6752CA3B5BD0}" srcOrd="5" destOrd="0" presId="urn:microsoft.com/office/officeart/2008/layout/LinedList"/>
    <dgm:cxn modelId="{09ABDAAE-2E24-4430-A09D-0FD1519E7455}" type="presParOf" srcId="{98375E2C-EB21-4FCD-AE2D-6752CA3B5BD0}" destId="{668A8ED2-BF95-47AD-B388-2F7DAD9DC222}" srcOrd="0" destOrd="0" presId="urn:microsoft.com/office/officeart/2008/layout/LinedList"/>
    <dgm:cxn modelId="{0AC5153E-5F6A-425B-B275-DA01056C206A}" type="presParOf" srcId="{98375E2C-EB21-4FCD-AE2D-6752CA3B5BD0}" destId="{12E01C31-087C-41A5-BB63-8D2686112C76}" srcOrd="1" destOrd="0" presId="urn:microsoft.com/office/officeart/2008/layout/LinedList"/>
    <dgm:cxn modelId="{D58A2660-A42A-4C90-BB04-ED18BA54B437}" type="presParOf" srcId="{B24A1D04-49FE-42DB-AB41-E89398FB450F}" destId="{DECFA7A0-2C3E-445A-94BB-2DB4D5D0419A}" srcOrd="6" destOrd="0" presId="urn:microsoft.com/office/officeart/2008/layout/LinedList"/>
    <dgm:cxn modelId="{D37F465C-652E-4DE5-B826-D07B4C9489B6}" type="presParOf" srcId="{B24A1D04-49FE-42DB-AB41-E89398FB450F}" destId="{F3874F15-E4FE-44D0-A7DD-475D658891E5}" srcOrd="7" destOrd="0" presId="urn:microsoft.com/office/officeart/2008/layout/LinedList"/>
    <dgm:cxn modelId="{FD432428-DE43-44D1-930B-7B8AD2568955}" type="presParOf" srcId="{F3874F15-E4FE-44D0-A7DD-475D658891E5}" destId="{31D83E9F-A178-4C39-AEB8-02C821FF4D85}" srcOrd="0" destOrd="0" presId="urn:microsoft.com/office/officeart/2008/layout/LinedList"/>
    <dgm:cxn modelId="{ECDE77D8-7D47-4B82-B153-0F2E25A3D33B}" type="presParOf" srcId="{F3874F15-E4FE-44D0-A7DD-475D658891E5}" destId="{8C784DA3-9285-4365-B2FF-812223D30DA7}" srcOrd="1" destOrd="0" presId="urn:microsoft.com/office/officeart/2008/layout/LinedList"/>
    <dgm:cxn modelId="{F2F44E08-82AD-4309-9E10-9AB7DE3C5780}" type="presParOf" srcId="{B24A1D04-49FE-42DB-AB41-E89398FB450F}" destId="{93BDA382-3576-415D-BEE7-A34670A67B37}" srcOrd="8" destOrd="0" presId="urn:microsoft.com/office/officeart/2008/layout/LinedList"/>
    <dgm:cxn modelId="{652AD75E-AF80-43E4-8AFF-FFCCAAB88793}" type="presParOf" srcId="{B24A1D04-49FE-42DB-AB41-E89398FB450F}" destId="{9B0CCCD6-5BCC-4DB5-BB14-9AB98054CCC2}" srcOrd="9" destOrd="0" presId="urn:microsoft.com/office/officeart/2008/layout/LinedList"/>
    <dgm:cxn modelId="{9B036598-D876-4C5F-B46C-28A0228B4853}" type="presParOf" srcId="{9B0CCCD6-5BCC-4DB5-BB14-9AB98054CCC2}" destId="{C3C33ACA-0D73-4520-B961-FF37F38909EC}" srcOrd="0" destOrd="0" presId="urn:microsoft.com/office/officeart/2008/layout/LinedList"/>
    <dgm:cxn modelId="{AD320FBE-2B93-4381-BF4F-0956212CD7D5}" type="presParOf" srcId="{9B0CCCD6-5BCC-4DB5-BB14-9AB98054CCC2}" destId="{24C2F8B8-AA25-459C-B9D6-898EFFE71A93}" srcOrd="1" destOrd="0" presId="urn:microsoft.com/office/officeart/2008/layout/LinedList"/>
    <dgm:cxn modelId="{003A76FF-9072-4B15-B84F-150852D41FA9}" type="presParOf" srcId="{B24A1D04-49FE-42DB-AB41-E89398FB450F}" destId="{2221A06D-D558-4060-B549-9605ADDB0887}" srcOrd="10" destOrd="0" presId="urn:microsoft.com/office/officeart/2008/layout/LinedList"/>
    <dgm:cxn modelId="{FF72008C-606C-4B84-97C0-1B13CD5D2990}" type="presParOf" srcId="{B24A1D04-49FE-42DB-AB41-E89398FB450F}" destId="{AF08320D-1991-4A91-B570-596CE05FDA4D}" srcOrd="11" destOrd="0" presId="urn:microsoft.com/office/officeart/2008/layout/LinedList"/>
    <dgm:cxn modelId="{582B81B5-9006-4B47-A9C6-8D226F067146}" type="presParOf" srcId="{AF08320D-1991-4A91-B570-596CE05FDA4D}" destId="{74745024-6865-4476-BDC6-62E46C1CE025}" srcOrd="0" destOrd="0" presId="urn:microsoft.com/office/officeart/2008/layout/LinedList"/>
    <dgm:cxn modelId="{1B07AD13-95FB-448E-91F0-74AA984EA774}" type="presParOf" srcId="{AF08320D-1991-4A91-B570-596CE05FDA4D}" destId="{4A6B7083-E9A1-4C41-8C2A-6439EFA44A22}" srcOrd="1" destOrd="0" presId="urn:microsoft.com/office/officeart/2008/layout/LinedList"/>
    <dgm:cxn modelId="{6990DA4E-46C5-46C7-8916-C430ED0FAED6}" type="presParOf" srcId="{B24A1D04-49FE-42DB-AB41-E89398FB450F}" destId="{B85401AC-4D62-43AE-85A6-237C1E96D1AD}" srcOrd="12" destOrd="0" presId="urn:microsoft.com/office/officeart/2008/layout/LinedList"/>
    <dgm:cxn modelId="{D685DCDE-6EE0-49A0-BAC7-08DDE97951D2}" type="presParOf" srcId="{B24A1D04-49FE-42DB-AB41-E89398FB450F}" destId="{BB0DFF84-D6F2-4D0E-86D8-9255B4455C4E}" srcOrd="13" destOrd="0" presId="urn:microsoft.com/office/officeart/2008/layout/LinedList"/>
    <dgm:cxn modelId="{B73C7E8A-F4F0-40C7-849E-96B3A2180213}" type="presParOf" srcId="{BB0DFF84-D6F2-4D0E-86D8-9255B4455C4E}" destId="{B1C74964-7C41-40B2-B9EA-7671552896B9}" srcOrd="0" destOrd="0" presId="urn:microsoft.com/office/officeart/2008/layout/LinedList"/>
    <dgm:cxn modelId="{42A38DA0-8B2A-4267-BBDA-6CFFB91FEFC2}" type="presParOf" srcId="{BB0DFF84-D6F2-4D0E-86D8-9255B4455C4E}" destId="{00F00576-8313-44BC-9478-B184C1F772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C7D873-C949-4E4A-ACFE-087028989C1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AE2A2F-1889-4609-B6A5-6356D966C7BD}">
      <dgm:prSet/>
      <dgm:spPr/>
      <dgm:t>
        <a:bodyPr/>
        <a:lstStyle/>
        <a:p>
          <a:r>
            <a:rPr lang="en-US" dirty="0" err="1"/>
            <a:t>Sänka</a:t>
          </a:r>
          <a:r>
            <a:rPr lang="en-US" dirty="0"/>
            <a:t> </a:t>
          </a:r>
          <a:r>
            <a:rPr lang="en-US" dirty="0" err="1"/>
            <a:t>cerebrala</a:t>
          </a:r>
          <a:r>
            <a:rPr lang="en-US" dirty="0"/>
            <a:t> </a:t>
          </a:r>
          <a:r>
            <a:rPr lang="en-US" dirty="0" err="1"/>
            <a:t>metabolismen</a:t>
          </a:r>
          <a:endParaRPr lang="en-US" dirty="0"/>
        </a:p>
      </dgm:t>
    </dgm:pt>
    <dgm:pt modelId="{832D16EE-C50A-488A-931C-2F24E0B6CA44}" type="parTrans" cxnId="{D5916868-8615-4CAD-A999-786ADF1438C9}">
      <dgm:prSet/>
      <dgm:spPr/>
      <dgm:t>
        <a:bodyPr/>
        <a:lstStyle/>
        <a:p>
          <a:endParaRPr lang="en-US"/>
        </a:p>
      </dgm:t>
    </dgm:pt>
    <dgm:pt modelId="{87506FD5-885C-4ECE-9994-5A6FDCF434F5}" type="sibTrans" cxnId="{D5916868-8615-4CAD-A999-786ADF1438C9}">
      <dgm:prSet/>
      <dgm:spPr/>
      <dgm:t>
        <a:bodyPr/>
        <a:lstStyle/>
        <a:p>
          <a:endParaRPr lang="en-US"/>
        </a:p>
      </dgm:t>
    </dgm:pt>
    <dgm:pt modelId="{12157711-F3DC-4EC6-9108-7FA002EED747}">
      <dgm:prSet/>
      <dgm:spPr/>
      <dgm:t>
        <a:bodyPr/>
        <a:lstStyle/>
        <a:p>
          <a:r>
            <a:rPr lang="en-US"/>
            <a:t>Sänka det intrakraniella trycket.</a:t>
          </a:r>
        </a:p>
      </dgm:t>
    </dgm:pt>
    <dgm:pt modelId="{BFF4BB4A-A666-4697-A179-25E358F3E556}" type="parTrans" cxnId="{6D359C5D-4579-4F6D-832E-B7C5D981F864}">
      <dgm:prSet/>
      <dgm:spPr/>
      <dgm:t>
        <a:bodyPr/>
        <a:lstStyle/>
        <a:p>
          <a:endParaRPr lang="en-US"/>
        </a:p>
      </dgm:t>
    </dgm:pt>
    <dgm:pt modelId="{311E918A-EFC5-4A55-8F93-0C469FB6B90C}" type="sibTrans" cxnId="{6D359C5D-4579-4F6D-832E-B7C5D981F864}">
      <dgm:prSet/>
      <dgm:spPr/>
      <dgm:t>
        <a:bodyPr/>
        <a:lstStyle/>
        <a:p>
          <a:endParaRPr lang="en-US"/>
        </a:p>
      </dgm:t>
    </dgm:pt>
    <dgm:pt modelId="{E6C4E9F6-2C67-4A33-A025-A811E114D131}">
      <dgm:prSet/>
      <dgm:spPr/>
      <dgm:t>
        <a:bodyPr/>
        <a:lstStyle/>
        <a:p>
          <a:r>
            <a:rPr lang="en-US"/>
            <a:t>Lätt styrt: snabbt in- snabbt ut.</a:t>
          </a:r>
        </a:p>
      </dgm:t>
    </dgm:pt>
    <dgm:pt modelId="{FD10AAAD-3F44-482E-8F54-D02E783561DC}" type="parTrans" cxnId="{E645F246-17F2-490B-B238-0340B0EE5E9C}">
      <dgm:prSet/>
      <dgm:spPr/>
      <dgm:t>
        <a:bodyPr/>
        <a:lstStyle/>
        <a:p>
          <a:endParaRPr lang="en-US"/>
        </a:p>
      </dgm:t>
    </dgm:pt>
    <dgm:pt modelId="{8FA0A4BD-4939-4106-8587-6326DF2480DC}" type="sibTrans" cxnId="{E645F246-17F2-490B-B238-0340B0EE5E9C}">
      <dgm:prSet/>
      <dgm:spPr/>
      <dgm:t>
        <a:bodyPr/>
        <a:lstStyle/>
        <a:p>
          <a:endParaRPr lang="en-US"/>
        </a:p>
      </dgm:t>
    </dgm:pt>
    <dgm:pt modelId="{BE3ADDBD-5512-4A58-918C-AA165F8B11BB}">
      <dgm:prSet/>
      <dgm:spPr/>
      <dgm:t>
        <a:bodyPr/>
        <a:lstStyle/>
        <a:p>
          <a:r>
            <a:rPr lang="en-US"/>
            <a:t>Ha antiepileptiska egenskaper</a:t>
          </a:r>
        </a:p>
      </dgm:t>
    </dgm:pt>
    <dgm:pt modelId="{047D1F23-1751-460C-8FFD-7990DD908F28}" type="parTrans" cxnId="{38783468-3117-4FA1-805A-C3E847B4B0AA}">
      <dgm:prSet/>
      <dgm:spPr/>
      <dgm:t>
        <a:bodyPr/>
        <a:lstStyle/>
        <a:p>
          <a:endParaRPr lang="en-US"/>
        </a:p>
      </dgm:t>
    </dgm:pt>
    <dgm:pt modelId="{95E01643-80CE-40E9-9424-82E0C22B0339}" type="sibTrans" cxnId="{38783468-3117-4FA1-805A-C3E847B4B0AA}">
      <dgm:prSet/>
      <dgm:spPr/>
      <dgm:t>
        <a:bodyPr/>
        <a:lstStyle/>
        <a:p>
          <a:endParaRPr lang="en-US"/>
        </a:p>
      </dgm:t>
    </dgm:pt>
    <dgm:pt modelId="{2AA5F3B5-B4F6-4583-8BF6-4805AA736823}">
      <dgm:prSet/>
      <dgm:spPr/>
      <dgm:t>
        <a:bodyPr/>
        <a:lstStyle/>
        <a:p>
          <a:r>
            <a:rPr lang="en-US"/>
            <a:t>Ge analgesi</a:t>
          </a:r>
        </a:p>
      </dgm:t>
    </dgm:pt>
    <dgm:pt modelId="{D82B2FF2-E8F0-463D-83D1-18E523735395}" type="parTrans" cxnId="{330490C5-0BBC-43DD-9086-1CD071B3D555}">
      <dgm:prSet/>
      <dgm:spPr/>
      <dgm:t>
        <a:bodyPr/>
        <a:lstStyle/>
        <a:p>
          <a:endParaRPr lang="en-US"/>
        </a:p>
      </dgm:t>
    </dgm:pt>
    <dgm:pt modelId="{1200F862-E544-45DF-8FC0-73BE0CDE1F2F}" type="sibTrans" cxnId="{330490C5-0BBC-43DD-9086-1CD071B3D555}">
      <dgm:prSet/>
      <dgm:spPr/>
      <dgm:t>
        <a:bodyPr/>
        <a:lstStyle/>
        <a:p>
          <a:endParaRPr lang="en-US"/>
        </a:p>
      </dgm:t>
    </dgm:pt>
    <dgm:pt modelId="{5DA284A5-B13F-4027-95EF-FAAEA020C571}">
      <dgm:prSet/>
      <dgm:spPr/>
      <dgm:t>
        <a:bodyPr/>
        <a:lstStyle/>
        <a:p>
          <a:r>
            <a:rPr lang="en-US"/>
            <a:t>Inte påverka autoregulationen</a:t>
          </a:r>
        </a:p>
      </dgm:t>
    </dgm:pt>
    <dgm:pt modelId="{00C24B0A-7B49-455B-9169-C1CEE6AC765C}" type="parTrans" cxnId="{FF06027D-C3C4-4ADF-A7DB-6E30A5292821}">
      <dgm:prSet/>
      <dgm:spPr/>
      <dgm:t>
        <a:bodyPr/>
        <a:lstStyle/>
        <a:p>
          <a:endParaRPr lang="en-US"/>
        </a:p>
      </dgm:t>
    </dgm:pt>
    <dgm:pt modelId="{C4AE69C3-604F-46B4-8F56-02548AD1E86C}" type="sibTrans" cxnId="{FF06027D-C3C4-4ADF-A7DB-6E30A5292821}">
      <dgm:prSet/>
      <dgm:spPr/>
      <dgm:t>
        <a:bodyPr/>
        <a:lstStyle/>
        <a:p>
          <a:endParaRPr lang="en-US"/>
        </a:p>
      </dgm:t>
    </dgm:pt>
    <dgm:pt modelId="{CB59F4F1-5E0C-4206-A69E-B551B184FC59}">
      <dgm:prSet/>
      <dgm:spPr/>
      <dgm:t>
        <a:bodyPr/>
        <a:lstStyle/>
        <a:p>
          <a:r>
            <a:rPr lang="en-US"/>
            <a:t>Bevarad vasoreaktivitet för CO</a:t>
          </a:r>
          <a:r>
            <a:rPr lang="en-US" baseline="-25000"/>
            <a:t>2</a:t>
          </a:r>
          <a:endParaRPr lang="en-US"/>
        </a:p>
      </dgm:t>
    </dgm:pt>
    <dgm:pt modelId="{A6E05A25-72EB-451B-82A8-817E56414C0D}" type="parTrans" cxnId="{74F28299-B1A0-4F20-8B5D-97BA9C243010}">
      <dgm:prSet/>
      <dgm:spPr/>
      <dgm:t>
        <a:bodyPr/>
        <a:lstStyle/>
        <a:p>
          <a:endParaRPr lang="en-US"/>
        </a:p>
      </dgm:t>
    </dgm:pt>
    <dgm:pt modelId="{B2689FD7-6344-4927-B3CA-030FAA96A302}" type="sibTrans" cxnId="{74F28299-B1A0-4F20-8B5D-97BA9C243010}">
      <dgm:prSet/>
      <dgm:spPr/>
      <dgm:t>
        <a:bodyPr/>
        <a:lstStyle/>
        <a:p>
          <a:endParaRPr lang="en-US"/>
        </a:p>
      </dgm:t>
    </dgm:pt>
    <dgm:pt modelId="{2BF2AFE8-F1DF-4191-ACFE-1EFA3DEE64F8}">
      <dgm:prSet/>
      <dgm:spPr/>
      <dgm:t>
        <a:bodyPr/>
        <a:lstStyle/>
        <a:p>
          <a:r>
            <a:rPr lang="en-US"/>
            <a:t>Neuroprotektivt</a:t>
          </a:r>
        </a:p>
      </dgm:t>
    </dgm:pt>
    <dgm:pt modelId="{6B40A2FD-240B-4751-A1D6-A1D4736F5AD8}" type="parTrans" cxnId="{70A76BA1-7D98-4FD9-8926-D5A2C8CC069D}">
      <dgm:prSet/>
      <dgm:spPr/>
      <dgm:t>
        <a:bodyPr/>
        <a:lstStyle/>
        <a:p>
          <a:endParaRPr lang="en-US"/>
        </a:p>
      </dgm:t>
    </dgm:pt>
    <dgm:pt modelId="{5B206EAA-ACDF-45F1-8F00-4EF0D60D821E}" type="sibTrans" cxnId="{70A76BA1-7D98-4FD9-8926-D5A2C8CC069D}">
      <dgm:prSet/>
      <dgm:spPr/>
      <dgm:t>
        <a:bodyPr/>
        <a:lstStyle/>
        <a:p>
          <a:endParaRPr lang="en-US"/>
        </a:p>
      </dgm:t>
    </dgm:pt>
    <dgm:pt modelId="{0E558A75-FDDB-45D1-B18B-092DE5441E6F}" type="pres">
      <dgm:prSet presAssocID="{53C7D873-C949-4E4A-ACFE-087028989C1E}" presName="vert0" presStyleCnt="0">
        <dgm:presLayoutVars>
          <dgm:dir/>
          <dgm:animOne val="branch"/>
          <dgm:animLvl val="lvl"/>
        </dgm:presLayoutVars>
      </dgm:prSet>
      <dgm:spPr/>
    </dgm:pt>
    <dgm:pt modelId="{5F882B31-B6BD-491D-B596-943739832C32}" type="pres">
      <dgm:prSet presAssocID="{B3AE2A2F-1889-4609-B6A5-6356D966C7BD}" presName="thickLine" presStyleLbl="alignNode1" presStyleIdx="0" presStyleCnt="8"/>
      <dgm:spPr/>
    </dgm:pt>
    <dgm:pt modelId="{4EBB6CC2-CA44-49F7-B134-05DECA0D7C60}" type="pres">
      <dgm:prSet presAssocID="{B3AE2A2F-1889-4609-B6A5-6356D966C7BD}" presName="horz1" presStyleCnt="0"/>
      <dgm:spPr/>
    </dgm:pt>
    <dgm:pt modelId="{63DFA18B-FF06-4040-9E17-2AA9E14F2CFD}" type="pres">
      <dgm:prSet presAssocID="{B3AE2A2F-1889-4609-B6A5-6356D966C7BD}" presName="tx1" presStyleLbl="revTx" presStyleIdx="0" presStyleCnt="8"/>
      <dgm:spPr/>
    </dgm:pt>
    <dgm:pt modelId="{26E202CF-5D96-4340-986C-64D6E5768A5B}" type="pres">
      <dgm:prSet presAssocID="{B3AE2A2F-1889-4609-B6A5-6356D966C7BD}" presName="vert1" presStyleCnt="0"/>
      <dgm:spPr/>
    </dgm:pt>
    <dgm:pt modelId="{C0251749-CAB6-4C04-9603-C3AC1FF48820}" type="pres">
      <dgm:prSet presAssocID="{12157711-F3DC-4EC6-9108-7FA002EED747}" presName="thickLine" presStyleLbl="alignNode1" presStyleIdx="1" presStyleCnt="8"/>
      <dgm:spPr/>
    </dgm:pt>
    <dgm:pt modelId="{2269CAD1-BC05-430B-B276-EBD051EE5EC3}" type="pres">
      <dgm:prSet presAssocID="{12157711-F3DC-4EC6-9108-7FA002EED747}" presName="horz1" presStyleCnt="0"/>
      <dgm:spPr/>
    </dgm:pt>
    <dgm:pt modelId="{392DAFFF-E7E4-43F1-BE31-A2514F6DA764}" type="pres">
      <dgm:prSet presAssocID="{12157711-F3DC-4EC6-9108-7FA002EED747}" presName="tx1" presStyleLbl="revTx" presStyleIdx="1" presStyleCnt="8"/>
      <dgm:spPr/>
    </dgm:pt>
    <dgm:pt modelId="{E3F7D1D2-1598-4954-ACCC-703CEEDC80ED}" type="pres">
      <dgm:prSet presAssocID="{12157711-F3DC-4EC6-9108-7FA002EED747}" presName="vert1" presStyleCnt="0"/>
      <dgm:spPr/>
    </dgm:pt>
    <dgm:pt modelId="{EB20BF54-0B74-4FBE-9F0D-85F485953DDD}" type="pres">
      <dgm:prSet presAssocID="{E6C4E9F6-2C67-4A33-A025-A811E114D131}" presName="thickLine" presStyleLbl="alignNode1" presStyleIdx="2" presStyleCnt="8"/>
      <dgm:spPr/>
    </dgm:pt>
    <dgm:pt modelId="{7D77D785-0562-4ACB-BDF0-3FD33D48EDA7}" type="pres">
      <dgm:prSet presAssocID="{E6C4E9F6-2C67-4A33-A025-A811E114D131}" presName="horz1" presStyleCnt="0"/>
      <dgm:spPr/>
    </dgm:pt>
    <dgm:pt modelId="{6D0F6860-B978-480E-81CA-1C62F9A9F625}" type="pres">
      <dgm:prSet presAssocID="{E6C4E9F6-2C67-4A33-A025-A811E114D131}" presName="tx1" presStyleLbl="revTx" presStyleIdx="2" presStyleCnt="8"/>
      <dgm:spPr/>
    </dgm:pt>
    <dgm:pt modelId="{C67A8522-52B5-42A9-8200-8A352F0D7424}" type="pres">
      <dgm:prSet presAssocID="{E6C4E9F6-2C67-4A33-A025-A811E114D131}" presName="vert1" presStyleCnt="0"/>
      <dgm:spPr/>
    </dgm:pt>
    <dgm:pt modelId="{8D0A8851-5A54-4672-8B87-495C1FADBA5A}" type="pres">
      <dgm:prSet presAssocID="{BE3ADDBD-5512-4A58-918C-AA165F8B11BB}" presName="thickLine" presStyleLbl="alignNode1" presStyleIdx="3" presStyleCnt="8"/>
      <dgm:spPr/>
    </dgm:pt>
    <dgm:pt modelId="{03E1E796-E762-4AEC-86F4-70FE82A05F2C}" type="pres">
      <dgm:prSet presAssocID="{BE3ADDBD-5512-4A58-918C-AA165F8B11BB}" presName="horz1" presStyleCnt="0"/>
      <dgm:spPr/>
    </dgm:pt>
    <dgm:pt modelId="{0D19FB2F-04C4-4B9F-AC00-0A75025F041E}" type="pres">
      <dgm:prSet presAssocID="{BE3ADDBD-5512-4A58-918C-AA165F8B11BB}" presName="tx1" presStyleLbl="revTx" presStyleIdx="3" presStyleCnt="8"/>
      <dgm:spPr/>
    </dgm:pt>
    <dgm:pt modelId="{47FD0AF4-B9E6-4C15-8266-C2FE2D1AE830}" type="pres">
      <dgm:prSet presAssocID="{BE3ADDBD-5512-4A58-918C-AA165F8B11BB}" presName="vert1" presStyleCnt="0"/>
      <dgm:spPr/>
    </dgm:pt>
    <dgm:pt modelId="{C2B40311-582A-46B7-9262-87365E1BAB8F}" type="pres">
      <dgm:prSet presAssocID="{2AA5F3B5-B4F6-4583-8BF6-4805AA736823}" presName="thickLine" presStyleLbl="alignNode1" presStyleIdx="4" presStyleCnt="8"/>
      <dgm:spPr/>
    </dgm:pt>
    <dgm:pt modelId="{D04F2419-100D-4A99-A1DA-6DF7C3CA0A04}" type="pres">
      <dgm:prSet presAssocID="{2AA5F3B5-B4F6-4583-8BF6-4805AA736823}" presName="horz1" presStyleCnt="0"/>
      <dgm:spPr/>
    </dgm:pt>
    <dgm:pt modelId="{3C44F50C-7A8B-4237-896F-EE29C2783818}" type="pres">
      <dgm:prSet presAssocID="{2AA5F3B5-B4F6-4583-8BF6-4805AA736823}" presName="tx1" presStyleLbl="revTx" presStyleIdx="4" presStyleCnt="8"/>
      <dgm:spPr/>
    </dgm:pt>
    <dgm:pt modelId="{C27DD7FE-0EB1-4796-B2F0-C4A4A6723B35}" type="pres">
      <dgm:prSet presAssocID="{2AA5F3B5-B4F6-4583-8BF6-4805AA736823}" presName="vert1" presStyleCnt="0"/>
      <dgm:spPr/>
    </dgm:pt>
    <dgm:pt modelId="{D5894F86-CDDE-4D7D-B889-D733A726D430}" type="pres">
      <dgm:prSet presAssocID="{5DA284A5-B13F-4027-95EF-FAAEA020C571}" presName="thickLine" presStyleLbl="alignNode1" presStyleIdx="5" presStyleCnt="8"/>
      <dgm:spPr/>
    </dgm:pt>
    <dgm:pt modelId="{EE8DB63D-FF3B-4EF3-B88B-99B1DA5D6175}" type="pres">
      <dgm:prSet presAssocID="{5DA284A5-B13F-4027-95EF-FAAEA020C571}" presName="horz1" presStyleCnt="0"/>
      <dgm:spPr/>
    </dgm:pt>
    <dgm:pt modelId="{D5B67979-F893-4020-90B9-E1BC0C40F4B7}" type="pres">
      <dgm:prSet presAssocID="{5DA284A5-B13F-4027-95EF-FAAEA020C571}" presName="tx1" presStyleLbl="revTx" presStyleIdx="5" presStyleCnt="8"/>
      <dgm:spPr/>
    </dgm:pt>
    <dgm:pt modelId="{71643FC0-D13E-4B0A-9FE8-1E86ED28B3BE}" type="pres">
      <dgm:prSet presAssocID="{5DA284A5-B13F-4027-95EF-FAAEA020C571}" presName="vert1" presStyleCnt="0"/>
      <dgm:spPr/>
    </dgm:pt>
    <dgm:pt modelId="{04929D90-6669-442A-AD79-E2CFA7BEA790}" type="pres">
      <dgm:prSet presAssocID="{CB59F4F1-5E0C-4206-A69E-B551B184FC59}" presName="thickLine" presStyleLbl="alignNode1" presStyleIdx="6" presStyleCnt="8"/>
      <dgm:spPr/>
    </dgm:pt>
    <dgm:pt modelId="{7682C708-0DC7-4919-B9FB-083EEA231D81}" type="pres">
      <dgm:prSet presAssocID="{CB59F4F1-5E0C-4206-A69E-B551B184FC59}" presName="horz1" presStyleCnt="0"/>
      <dgm:spPr/>
    </dgm:pt>
    <dgm:pt modelId="{B1B22A83-8062-482E-956E-CD8856FD88A4}" type="pres">
      <dgm:prSet presAssocID="{CB59F4F1-5E0C-4206-A69E-B551B184FC59}" presName="tx1" presStyleLbl="revTx" presStyleIdx="6" presStyleCnt="8"/>
      <dgm:spPr/>
    </dgm:pt>
    <dgm:pt modelId="{770FE102-B80E-4F26-B4BD-B533C4315A19}" type="pres">
      <dgm:prSet presAssocID="{CB59F4F1-5E0C-4206-A69E-B551B184FC59}" presName="vert1" presStyleCnt="0"/>
      <dgm:spPr/>
    </dgm:pt>
    <dgm:pt modelId="{510B84AE-0387-4CCC-9743-2148E5E64337}" type="pres">
      <dgm:prSet presAssocID="{2BF2AFE8-F1DF-4191-ACFE-1EFA3DEE64F8}" presName="thickLine" presStyleLbl="alignNode1" presStyleIdx="7" presStyleCnt="8"/>
      <dgm:spPr/>
    </dgm:pt>
    <dgm:pt modelId="{CE9C05ED-223C-46E1-84D1-F4ACBEEC2390}" type="pres">
      <dgm:prSet presAssocID="{2BF2AFE8-F1DF-4191-ACFE-1EFA3DEE64F8}" presName="horz1" presStyleCnt="0"/>
      <dgm:spPr/>
    </dgm:pt>
    <dgm:pt modelId="{837CFB8F-E6B5-4285-9664-70006348B1B3}" type="pres">
      <dgm:prSet presAssocID="{2BF2AFE8-F1DF-4191-ACFE-1EFA3DEE64F8}" presName="tx1" presStyleLbl="revTx" presStyleIdx="7" presStyleCnt="8"/>
      <dgm:spPr/>
    </dgm:pt>
    <dgm:pt modelId="{38E6C196-34C7-4571-8CA1-25E767EB84C4}" type="pres">
      <dgm:prSet presAssocID="{2BF2AFE8-F1DF-4191-ACFE-1EFA3DEE64F8}" presName="vert1" presStyleCnt="0"/>
      <dgm:spPr/>
    </dgm:pt>
  </dgm:ptLst>
  <dgm:cxnLst>
    <dgm:cxn modelId="{6D359C5D-4579-4F6D-832E-B7C5D981F864}" srcId="{53C7D873-C949-4E4A-ACFE-087028989C1E}" destId="{12157711-F3DC-4EC6-9108-7FA002EED747}" srcOrd="1" destOrd="0" parTransId="{BFF4BB4A-A666-4697-A179-25E358F3E556}" sibTransId="{311E918A-EFC5-4A55-8F93-0C469FB6B90C}"/>
    <dgm:cxn modelId="{697DD261-985A-404C-AFC2-7206DC968FBB}" type="presOf" srcId="{2AA5F3B5-B4F6-4583-8BF6-4805AA736823}" destId="{3C44F50C-7A8B-4237-896F-EE29C2783818}" srcOrd="0" destOrd="0" presId="urn:microsoft.com/office/officeart/2008/layout/LinedList"/>
    <dgm:cxn modelId="{E645F246-17F2-490B-B238-0340B0EE5E9C}" srcId="{53C7D873-C949-4E4A-ACFE-087028989C1E}" destId="{E6C4E9F6-2C67-4A33-A025-A811E114D131}" srcOrd="2" destOrd="0" parTransId="{FD10AAAD-3F44-482E-8F54-D02E783561DC}" sibTransId="{8FA0A4BD-4939-4106-8587-6326DF2480DC}"/>
    <dgm:cxn modelId="{38783468-3117-4FA1-805A-C3E847B4B0AA}" srcId="{53C7D873-C949-4E4A-ACFE-087028989C1E}" destId="{BE3ADDBD-5512-4A58-918C-AA165F8B11BB}" srcOrd="3" destOrd="0" parTransId="{047D1F23-1751-460C-8FFD-7990DD908F28}" sibTransId="{95E01643-80CE-40E9-9424-82E0C22B0339}"/>
    <dgm:cxn modelId="{D5916868-8615-4CAD-A999-786ADF1438C9}" srcId="{53C7D873-C949-4E4A-ACFE-087028989C1E}" destId="{B3AE2A2F-1889-4609-B6A5-6356D966C7BD}" srcOrd="0" destOrd="0" parTransId="{832D16EE-C50A-488A-931C-2F24E0B6CA44}" sibTransId="{87506FD5-885C-4ECE-9994-5A6FDCF434F5}"/>
    <dgm:cxn modelId="{BC731B6A-331B-463B-9A41-297A15C5BFB2}" type="presOf" srcId="{BE3ADDBD-5512-4A58-918C-AA165F8B11BB}" destId="{0D19FB2F-04C4-4B9F-AC00-0A75025F041E}" srcOrd="0" destOrd="0" presId="urn:microsoft.com/office/officeart/2008/layout/LinedList"/>
    <dgm:cxn modelId="{10FC3D6E-3282-46CD-AC19-DE5F199206DD}" type="presOf" srcId="{B3AE2A2F-1889-4609-B6A5-6356D966C7BD}" destId="{63DFA18B-FF06-4040-9E17-2AA9E14F2CFD}" srcOrd="0" destOrd="0" presId="urn:microsoft.com/office/officeart/2008/layout/LinedList"/>
    <dgm:cxn modelId="{9163CA73-5D45-42C4-AD12-D68F79BCA44A}" type="presOf" srcId="{53C7D873-C949-4E4A-ACFE-087028989C1E}" destId="{0E558A75-FDDB-45D1-B18B-092DE5441E6F}" srcOrd="0" destOrd="0" presId="urn:microsoft.com/office/officeart/2008/layout/LinedList"/>
    <dgm:cxn modelId="{B4074E75-FAE0-42E1-B1FE-31276C39CFF1}" type="presOf" srcId="{5DA284A5-B13F-4027-95EF-FAAEA020C571}" destId="{D5B67979-F893-4020-90B9-E1BC0C40F4B7}" srcOrd="0" destOrd="0" presId="urn:microsoft.com/office/officeart/2008/layout/LinedList"/>
    <dgm:cxn modelId="{4D6EBE76-2F08-4CF3-849A-D02F2764CD60}" type="presOf" srcId="{CB59F4F1-5E0C-4206-A69E-B551B184FC59}" destId="{B1B22A83-8062-482E-956E-CD8856FD88A4}" srcOrd="0" destOrd="0" presId="urn:microsoft.com/office/officeart/2008/layout/LinedList"/>
    <dgm:cxn modelId="{FF06027D-C3C4-4ADF-A7DB-6E30A5292821}" srcId="{53C7D873-C949-4E4A-ACFE-087028989C1E}" destId="{5DA284A5-B13F-4027-95EF-FAAEA020C571}" srcOrd="5" destOrd="0" parTransId="{00C24B0A-7B49-455B-9169-C1CEE6AC765C}" sibTransId="{C4AE69C3-604F-46B4-8F56-02548AD1E86C}"/>
    <dgm:cxn modelId="{74F28299-B1A0-4F20-8B5D-97BA9C243010}" srcId="{53C7D873-C949-4E4A-ACFE-087028989C1E}" destId="{CB59F4F1-5E0C-4206-A69E-B551B184FC59}" srcOrd="6" destOrd="0" parTransId="{A6E05A25-72EB-451B-82A8-817E56414C0D}" sibTransId="{B2689FD7-6344-4927-B3CA-030FAA96A302}"/>
    <dgm:cxn modelId="{70A76BA1-7D98-4FD9-8926-D5A2C8CC069D}" srcId="{53C7D873-C949-4E4A-ACFE-087028989C1E}" destId="{2BF2AFE8-F1DF-4191-ACFE-1EFA3DEE64F8}" srcOrd="7" destOrd="0" parTransId="{6B40A2FD-240B-4751-A1D6-A1D4736F5AD8}" sibTransId="{5B206EAA-ACDF-45F1-8F00-4EF0D60D821E}"/>
    <dgm:cxn modelId="{5266A0C2-C279-4AC8-B826-4D6021E47D8C}" type="presOf" srcId="{12157711-F3DC-4EC6-9108-7FA002EED747}" destId="{392DAFFF-E7E4-43F1-BE31-A2514F6DA764}" srcOrd="0" destOrd="0" presId="urn:microsoft.com/office/officeart/2008/layout/LinedList"/>
    <dgm:cxn modelId="{330490C5-0BBC-43DD-9086-1CD071B3D555}" srcId="{53C7D873-C949-4E4A-ACFE-087028989C1E}" destId="{2AA5F3B5-B4F6-4583-8BF6-4805AA736823}" srcOrd="4" destOrd="0" parTransId="{D82B2FF2-E8F0-463D-83D1-18E523735395}" sibTransId="{1200F862-E544-45DF-8FC0-73BE0CDE1F2F}"/>
    <dgm:cxn modelId="{FE9C31CC-E2C5-4936-AB12-D986AD58034D}" type="presOf" srcId="{E6C4E9F6-2C67-4A33-A025-A811E114D131}" destId="{6D0F6860-B978-480E-81CA-1C62F9A9F625}" srcOrd="0" destOrd="0" presId="urn:microsoft.com/office/officeart/2008/layout/LinedList"/>
    <dgm:cxn modelId="{2F7D61D5-C183-45AF-84BD-F0F4CFF93C87}" type="presOf" srcId="{2BF2AFE8-F1DF-4191-ACFE-1EFA3DEE64F8}" destId="{837CFB8F-E6B5-4285-9664-70006348B1B3}" srcOrd="0" destOrd="0" presId="urn:microsoft.com/office/officeart/2008/layout/LinedList"/>
    <dgm:cxn modelId="{F1842834-880B-427A-98B7-318E1ACFCE8A}" type="presParOf" srcId="{0E558A75-FDDB-45D1-B18B-092DE5441E6F}" destId="{5F882B31-B6BD-491D-B596-943739832C32}" srcOrd="0" destOrd="0" presId="urn:microsoft.com/office/officeart/2008/layout/LinedList"/>
    <dgm:cxn modelId="{32F5B872-0EEC-44AB-B996-FCE6493B37CE}" type="presParOf" srcId="{0E558A75-FDDB-45D1-B18B-092DE5441E6F}" destId="{4EBB6CC2-CA44-49F7-B134-05DECA0D7C60}" srcOrd="1" destOrd="0" presId="urn:microsoft.com/office/officeart/2008/layout/LinedList"/>
    <dgm:cxn modelId="{C3EEEFCD-6A83-4651-85E5-11E9E546A0A5}" type="presParOf" srcId="{4EBB6CC2-CA44-49F7-B134-05DECA0D7C60}" destId="{63DFA18B-FF06-4040-9E17-2AA9E14F2CFD}" srcOrd="0" destOrd="0" presId="urn:microsoft.com/office/officeart/2008/layout/LinedList"/>
    <dgm:cxn modelId="{06715824-26B8-427C-8171-4AB5248549A1}" type="presParOf" srcId="{4EBB6CC2-CA44-49F7-B134-05DECA0D7C60}" destId="{26E202CF-5D96-4340-986C-64D6E5768A5B}" srcOrd="1" destOrd="0" presId="urn:microsoft.com/office/officeart/2008/layout/LinedList"/>
    <dgm:cxn modelId="{26DCF35B-CDB4-4BE2-AE1E-A7B7DC5DE354}" type="presParOf" srcId="{0E558A75-FDDB-45D1-B18B-092DE5441E6F}" destId="{C0251749-CAB6-4C04-9603-C3AC1FF48820}" srcOrd="2" destOrd="0" presId="urn:microsoft.com/office/officeart/2008/layout/LinedList"/>
    <dgm:cxn modelId="{3E0621A3-D47F-4DA3-97F1-144447009FCF}" type="presParOf" srcId="{0E558A75-FDDB-45D1-B18B-092DE5441E6F}" destId="{2269CAD1-BC05-430B-B276-EBD051EE5EC3}" srcOrd="3" destOrd="0" presId="urn:microsoft.com/office/officeart/2008/layout/LinedList"/>
    <dgm:cxn modelId="{B05DA751-D3CA-4357-9E2D-F08585F5D36D}" type="presParOf" srcId="{2269CAD1-BC05-430B-B276-EBD051EE5EC3}" destId="{392DAFFF-E7E4-43F1-BE31-A2514F6DA764}" srcOrd="0" destOrd="0" presId="urn:microsoft.com/office/officeart/2008/layout/LinedList"/>
    <dgm:cxn modelId="{98E1D7BE-7F55-4CC2-A324-1F436DE2281B}" type="presParOf" srcId="{2269CAD1-BC05-430B-B276-EBD051EE5EC3}" destId="{E3F7D1D2-1598-4954-ACCC-703CEEDC80ED}" srcOrd="1" destOrd="0" presId="urn:microsoft.com/office/officeart/2008/layout/LinedList"/>
    <dgm:cxn modelId="{6DB102F1-37F4-4D5D-BC6D-E0831AFB9AEC}" type="presParOf" srcId="{0E558A75-FDDB-45D1-B18B-092DE5441E6F}" destId="{EB20BF54-0B74-4FBE-9F0D-85F485953DDD}" srcOrd="4" destOrd="0" presId="urn:microsoft.com/office/officeart/2008/layout/LinedList"/>
    <dgm:cxn modelId="{6A01E68A-EE6B-4B53-9419-6A79D123E86A}" type="presParOf" srcId="{0E558A75-FDDB-45D1-B18B-092DE5441E6F}" destId="{7D77D785-0562-4ACB-BDF0-3FD33D48EDA7}" srcOrd="5" destOrd="0" presId="urn:microsoft.com/office/officeart/2008/layout/LinedList"/>
    <dgm:cxn modelId="{A86ADF5C-543C-48C1-B358-4B0F7CE09535}" type="presParOf" srcId="{7D77D785-0562-4ACB-BDF0-3FD33D48EDA7}" destId="{6D0F6860-B978-480E-81CA-1C62F9A9F625}" srcOrd="0" destOrd="0" presId="urn:microsoft.com/office/officeart/2008/layout/LinedList"/>
    <dgm:cxn modelId="{958AF35D-551D-440B-8D66-8BD16177EAE8}" type="presParOf" srcId="{7D77D785-0562-4ACB-BDF0-3FD33D48EDA7}" destId="{C67A8522-52B5-42A9-8200-8A352F0D7424}" srcOrd="1" destOrd="0" presId="urn:microsoft.com/office/officeart/2008/layout/LinedList"/>
    <dgm:cxn modelId="{01DFC9B1-EE64-48FE-B19A-79D12C461E05}" type="presParOf" srcId="{0E558A75-FDDB-45D1-B18B-092DE5441E6F}" destId="{8D0A8851-5A54-4672-8B87-495C1FADBA5A}" srcOrd="6" destOrd="0" presId="urn:microsoft.com/office/officeart/2008/layout/LinedList"/>
    <dgm:cxn modelId="{57F0AC65-E388-445E-9D4D-375AF55BBAC7}" type="presParOf" srcId="{0E558A75-FDDB-45D1-B18B-092DE5441E6F}" destId="{03E1E796-E762-4AEC-86F4-70FE82A05F2C}" srcOrd="7" destOrd="0" presId="urn:microsoft.com/office/officeart/2008/layout/LinedList"/>
    <dgm:cxn modelId="{8CAEF280-24D0-40E5-A374-6BA94A365485}" type="presParOf" srcId="{03E1E796-E762-4AEC-86F4-70FE82A05F2C}" destId="{0D19FB2F-04C4-4B9F-AC00-0A75025F041E}" srcOrd="0" destOrd="0" presId="urn:microsoft.com/office/officeart/2008/layout/LinedList"/>
    <dgm:cxn modelId="{E9191996-11A1-484F-92AF-7166616F9350}" type="presParOf" srcId="{03E1E796-E762-4AEC-86F4-70FE82A05F2C}" destId="{47FD0AF4-B9E6-4C15-8266-C2FE2D1AE830}" srcOrd="1" destOrd="0" presId="urn:microsoft.com/office/officeart/2008/layout/LinedList"/>
    <dgm:cxn modelId="{FC66CFDB-204B-4F23-AB42-E35BD0000250}" type="presParOf" srcId="{0E558A75-FDDB-45D1-B18B-092DE5441E6F}" destId="{C2B40311-582A-46B7-9262-87365E1BAB8F}" srcOrd="8" destOrd="0" presId="urn:microsoft.com/office/officeart/2008/layout/LinedList"/>
    <dgm:cxn modelId="{494EB1E3-3BD0-413B-A646-3188B7A1FD61}" type="presParOf" srcId="{0E558A75-FDDB-45D1-B18B-092DE5441E6F}" destId="{D04F2419-100D-4A99-A1DA-6DF7C3CA0A04}" srcOrd="9" destOrd="0" presId="urn:microsoft.com/office/officeart/2008/layout/LinedList"/>
    <dgm:cxn modelId="{F5078403-6314-4F58-8FE9-0613059E6B78}" type="presParOf" srcId="{D04F2419-100D-4A99-A1DA-6DF7C3CA0A04}" destId="{3C44F50C-7A8B-4237-896F-EE29C2783818}" srcOrd="0" destOrd="0" presId="urn:microsoft.com/office/officeart/2008/layout/LinedList"/>
    <dgm:cxn modelId="{BEF67965-12A9-4AFF-9B81-015753844BB3}" type="presParOf" srcId="{D04F2419-100D-4A99-A1DA-6DF7C3CA0A04}" destId="{C27DD7FE-0EB1-4796-B2F0-C4A4A6723B35}" srcOrd="1" destOrd="0" presId="urn:microsoft.com/office/officeart/2008/layout/LinedList"/>
    <dgm:cxn modelId="{F08771C4-C760-463F-8073-1CBAD2C63660}" type="presParOf" srcId="{0E558A75-FDDB-45D1-B18B-092DE5441E6F}" destId="{D5894F86-CDDE-4D7D-B889-D733A726D430}" srcOrd="10" destOrd="0" presId="urn:microsoft.com/office/officeart/2008/layout/LinedList"/>
    <dgm:cxn modelId="{80E8C7ED-24DB-4E40-AD65-902EDE5F25A7}" type="presParOf" srcId="{0E558A75-FDDB-45D1-B18B-092DE5441E6F}" destId="{EE8DB63D-FF3B-4EF3-B88B-99B1DA5D6175}" srcOrd="11" destOrd="0" presId="urn:microsoft.com/office/officeart/2008/layout/LinedList"/>
    <dgm:cxn modelId="{4D936761-0273-416E-8F27-8602CD96848A}" type="presParOf" srcId="{EE8DB63D-FF3B-4EF3-B88B-99B1DA5D6175}" destId="{D5B67979-F893-4020-90B9-E1BC0C40F4B7}" srcOrd="0" destOrd="0" presId="urn:microsoft.com/office/officeart/2008/layout/LinedList"/>
    <dgm:cxn modelId="{53CE8BF1-B776-4A61-87C3-CF39955D7A15}" type="presParOf" srcId="{EE8DB63D-FF3B-4EF3-B88B-99B1DA5D6175}" destId="{71643FC0-D13E-4B0A-9FE8-1E86ED28B3BE}" srcOrd="1" destOrd="0" presId="urn:microsoft.com/office/officeart/2008/layout/LinedList"/>
    <dgm:cxn modelId="{914AE4E4-F1E0-46F5-8AB2-CE0F02CEEA97}" type="presParOf" srcId="{0E558A75-FDDB-45D1-B18B-092DE5441E6F}" destId="{04929D90-6669-442A-AD79-E2CFA7BEA790}" srcOrd="12" destOrd="0" presId="urn:microsoft.com/office/officeart/2008/layout/LinedList"/>
    <dgm:cxn modelId="{07E1A4D8-2B0F-4332-864B-262AB6093414}" type="presParOf" srcId="{0E558A75-FDDB-45D1-B18B-092DE5441E6F}" destId="{7682C708-0DC7-4919-B9FB-083EEA231D81}" srcOrd="13" destOrd="0" presId="urn:microsoft.com/office/officeart/2008/layout/LinedList"/>
    <dgm:cxn modelId="{6ED55AAA-A996-445C-A7AC-6D955A7FC124}" type="presParOf" srcId="{7682C708-0DC7-4919-B9FB-083EEA231D81}" destId="{B1B22A83-8062-482E-956E-CD8856FD88A4}" srcOrd="0" destOrd="0" presId="urn:microsoft.com/office/officeart/2008/layout/LinedList"/>
    <dgm:cxn modelId="{ED9A214F-A227-4448-92A1-216737A4227D}" type="presParOf" srcId="{7682C708-0DC7-4919-B9FB-083EEA231D81}" destId="{770FE102-B80E-4F26-B4BD-B533C4315A19}" srcOrd="1" destOrd="0" presId="urn:microsoft.com/office/officeart/2008/layout/LinedList"/>
    <dgm:cxn modelId="{907C1995-75DE-49BF-8A42-AF4431DCE869}" type="presParOf" srcId="{0E558A75-FDDB-45D1-B18B-092DE5441E6F}" destId="{510B84AE-0387-4CCC-9743-2148E5E64337}" srcOrd="14" destOrd="0" presId="urn:microsoft.com/office/officeart/2008/layout/LinedList"/>
    <dgm:cxn modelId="{660D3445-85C1-48AA-B26B-2CDA3C568A20}" type="presParOf" srcId="{0E558A75-FDDB-45D1-B18B-092DE5441E6F}" destId="{CE9C05ED-223C-46E1-84D1-F4ACBEEC2390}" srcOrd="15" destOrd="0" presId="urn:microsoft.com/office/officeart/2008/layout/LinedList"/>
    <dgm:cxn modelId="{98F54C08-B9B1-4668-9C08-5F251BF261E0}" type="presParOf" srcId="{CE9C05ED-223C-46E1-84D1-F4ACBEEC2390}" destId="{837CFB8F-E6B5-4285-9664-70006348B1B3}" srcOrd="0" destOrd="0" presId="urn:microsoft.com/office/officeart/2008/layout/LinedList"/>
    <dgm:cxn modelId="{09194FBB-FED0-493D-BC84-B4E99C0667F6}" type="presParOf" srcId="{CE9C05ED-223C-46E1-84D1-F4ACBEEC2390}" destId="{38E6C196-34C7-4571-8CA1-25E767EB84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91CC94-A386-415D-BC8A-8B0F66ADC1A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E900A9D-4EF1-412F-9F44-998C568FE675}">
      <dgm:prSet custT="1"/>
      <dgm:spPr/>
      <dgm:t>
        <a:bodyPr/>
        <a:lstStyle/>
        <a:p>
          <a:r>
            <a:rPr lang="en-US" sz="3200" dirty="0" err="1"/>
            <a:t>Intravenös</a:t>
          </a:r>
          <a:r>
            <a:rPr lang="en-US" sz="3200" dirty="0"/>
            <a:t> </a:t>
          </a:r>
          <a:r>
            <a:rPr lang="en-US" sz="3200" dirty="0" err="1"/>
            <a:t>anestesi</a:t>
          </a:r>
          <a:r>
            <a:rPr lang="en-US" sz="3200" dirty="0"/>
            <a:t> </a:t>
          </a:r>
          <a:r>
            <a:rPr lang="en-US" sz="3200" b="1" dirty="0" err="1"/>
            <a:t>minskar</a:t>
          </a:r>
          <a:r>
            <a:rPr lang="en-US" sz="3200" b="1" dirty="0"/>
            <a:t> ICP  </a:t>
          </a:r>
          <a:r>
            <a:rPr lang="en-US" sz="3200" dirty="0" err="1"/>
            <a:t>genom</a:t>
          </a:r>
          <a:r>
            <a:rPr lang="en-US" sz="3200" b="1" dirty="0"/>
            <a:t> </a:t>
          </a:r>
          <a:r>
            <a:rPr lang="en-US" sz="3200" b="1" dirty="0" err="1"/>
            <a:t>minskat</a:t>
          </a:r>
          <a:r>
            <a:rPr lang="en-US" sz="3200" b="1" dirty="0"/>
            <a:t> CBF</a:t>
          </a:r>
          <a:endParaRPr lang="en-US" sz="3200" dirty="0"/>
        </a:p>
      </dgm:t>
    </dgm:pt>
    <dgm:pt modelId="{F6DCDEF5-A6CE-4BED-B710-9AE2DC642D73}" type="parTrans" cxnId="{1C54602D-9F8E-437D-8171-FEDF04A31975}">
      <dgm:prSet/>
      <dgm:spPr/>
      <dgm:t>
        <a:bodyPr/>
        <a:lstStyle/>
        <a:p>
          <a:endParaRPr lang="en-US"/>
        </a:p>
      </dgm:t>
    </dgm:pt>
    <dgm:pt modelId="{B58F66C2-73B4-4AD8-89DE-A5AB7EFF6094}" type="sibTrans" cxnId="{1C54602D-9F8E-437D-8171-FEDF04A31975}">
      <dgm:prSet/>
      <dgm:spPr/>
      <dgm:t>
        <a:bodyPr/>
        <a:lstStyle/>
        <a:p>
          <a:endParaRPr lang="en-US"/>
        </a:p>
      </dgm:t>
    </dgm:pt>
    <dgm:pt modelId="{583B87C9-976F-475E-ACA1-C9FF9F670AD1}">
      <dgm:prSet custT="1"/>
      <dgm:spPr/>
      <dgm:t>
        <a:bodyPr/>
        <a:lstStyle/>
        <a:p>
          <a:r>
            <a:rPr lang="en-US" sz="3200" dirty="0"/>
            <a:t>Inhalations </a:t>
          </a:r>
          <a:r>
            <a:rPr lang="en-US" sz="3200" dirty="0" err="1"/>
            <a:t>anestesi</a:t>
          </a:r>
          <a:r>
            <a:rPr lang="en-US" sz="3200" dirty="0"/>
            <a:t> </a:t>
          </a:r>
          <a:r>
            <a:rPr lang="en-US" sz="3200" b="1" dirty="0" err="1"/>
            <a:t>bevarar</a:t>
          </a:r>
          <a:r>
            <a:rPr lang="en-US" sz="3200" b="1" dirty="0"/>
            <a:t> CBF </a:t>
          </a:r>
          <a:r>
            <a:rPr lang="en-US" sz="3200" b="1" dirty="0" err="1"/>
            <a:t>utan</a:t>
          </a:r>
          <a:r>
            <a:rPr lang="en-US" sz="3200" b="1" dirty="0"/>
            <a:t> </a:t>
          </a:r>
          <a:r>
            <a:rPr lang="en-US" sz="3200" b="1" dirty="0" err="1"/>
            <a:t>att</a:t>
          </a:r>
          <a:r>
            <a:rPr lang="en-US" sz="3200" b="1" dirty="0"/>
            <a:t> </a:t>
          </a:r>
          <a:r>
            <a:rPr lang="en-US" sz="3200" b="1" dirty="0" err="1"/>
            <a:t>öka</a:t>
          </a:r>
          <a:r>
            <a:rPr lang="en-US" sz="3200" b="1" dirty="0"/>
            <a:t> ICP.</a:t>
          </a:r>
          <a:endParaRPr lang="en-US" sz="3200" dirty="0"/>
        </a:p>
      </dgm:t>
    </dgm:pt>
    <dgm:pt modelId="{60DB1792-2280-4BE1-937D-2DBB5645F8AE}" type="parTrans" cxnId="{A5C39791-2D97-4A39-BAE1-D9360138CBC3}">
      <dgm:prSet/>
      <dgm:spPr/>
      <dgm:t>
        <a:bodyPr/>
        <a:lstStyle/>
        <a:p>
          <a:endParaRPr lang="en-US"/>
        </a:p>
      </dgm:t>
    </dgm:pt>
    <dgm:pt modelId="{8F6CB7BD-CCC5-4B74-97F4-5F74AB488235}" type="sibTrans" cxnId="{A5C39791-2D97-4A39-BAE1-D9360138CBC3}">
      <dgm:prSet/>
      <dgm:spPr/>
      <dgm:t>
        <a:bodyPr/>
        <a:lstStyle/>
        <a:p>
          <a:endParaRPr lang="en-US"/>
        </a:p>
      </dgm:t>
    </dgm:pt>
    <dgm:pt modelId="{40398C99-945B-4DF6-8018-8DC93CC9EEE7}" type="pres">
      <dgm:prSet presAssocID="{0E91CC94-A386-415D-BC8A-8B0F66ADC1AC}" presName="root" presStyleCnt="0">
        <dgm:presLayoutVars>
          <dgm:dir/>
          <dgm:resizeHandles val="exact"/>
        </dgm:presLayoutVars>
      </dgm:prSet>
      <dgm:spPr/>
    </dgm:pt>
    <dgm:pt modelId="{5170E417-67EB-47D0-A105-D75550F890FD}" type="pres">
      <dgm:prSet presAssocID="{BE900A9D-4EF1-412F-9F44-998C568FE675}" presName="compNode" presStyleCnt="0"/>
      <dgm:spPr/>
    </dgm:pt>
    <dgm:pt modelId="{287C2B49-ED19-481E-91A5-D9D852E695EE}" type="pres">
      <dgm:prSet presAssocID="{BE900A9D-4EF1-412F-9F44-998C568FE675}" presName="bgRect" presStyleLbl="bgShp" presStyleIdx="0" presStyleCnt="2"/>
      <dgm:spPr/>
    </dgm:pt>
    <dgm:pt modelId="{58AB9D20-C146-41A8-8FA0-702B13750AF6}" type="pres">
      <dgm:prSet presAssocID="{BE900A9D-4EF1-412F-9F44-998C568FE67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8E6DE038-1DAA-46AD-B39E-5C0F7A67BCB0}" type="pres">
      <dgm:prSet presAssocID="{BE900A9D-4EF1-412F-9F44-998C568FE675}" presName="spaceRect" presStyleCnt="0"/>
      <dgm:spPr/>
    </dgm:pt>
    <dgm:pt modelId="{0BF2774C-7482-4A02-811F-AA497E70637D}" type="pres">
      <dgm:prSet presAssocID="{BE900A9D-4EF1-412F-9F44-998C568FE675}" presName="parTx" presStyleLbl="revTx" presStyleIdx="0" presStyleCnt="2">
        <dgm:presLayoutVars>
          <dgm:chMax val="0"/>
          <dgm:chPref val="0"/>
        </dgm:presLayoutVars>
      </dgm:prSet>
      <dgm:spPr/>
    </dgm:pt>
    <dgm:pt modelId="{4D4959B7-7C9C-4968-B6C8-28A2104A8430}" type="pres">
      <dgm:prSet presAssocID="{B58F66C2-73B4-4AD8-89DE-A5AB7EFF6094}" presName="sibTrans" presStyleCnt="0"/>
      <dgm:spPr/>
    </dgm:pt>
    <dgm:pt modelId="{A8878B81-73F8-41BC-97B8-470E7C2BB70F}" type="pres">
      <dgm:prSet presAssocID="{583B87C9-976F-475E-ACA1-C9FF9F670AD1}" presName="compNode" presStyleCnt="0"/>
      <dgm:spPr/>
    </dgm:pt>
    <dgm:pt modelId="{A55A5E12-E70D-444C-AE83-CE20970B6AAC}" type="pres">
      <dgm:prSet presAssocID="{583B87C9-976F-475E-ACA1-C9FF9F670AD1}" presName="bgRect" presStyleLbl="bgShp" presStyleIdx="1" presStyleCnt="2"/>
      <dgm:spPr/>
    </dgm:pt>
    <dgm:pt modelId="{5558A909-A5C8-4434-951D-7D87E8ABDA79}" type="pres">
      <dgm:prSet presAssocID="{583B87C9-976F-475E-ACA1-C9FF9F670AD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64A3F04F-ECF0-4065-AD94-2033C32D8FAF}" type="pres">
      <dgm:prSet presAssocID="{583B87C9-976F-475E-ACA1-C9FF9F670AD1}" presName="spaceRect" presStyleCnt="0"/>
      <dgm:spPr/>
    </dgm:pt>
    <dgm:pt modelId="{027F31A5-73D2-4C86-9C5B-5BCCCF0E8240}" type="pres">
      <dgm:prSet presAssocID="{583B87C9-976F-475E-ACA1-C9FF9F670AD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7465C1D-FA03-4E7E-8E25-E8AE040BE62F}" type="presOf" srcId="{0E91CC94-A386-415D-BC8A-8B0F66ADC1AC}" destId="{40398C99-945B-4DF6-8018-8DC93CC9EEE7}" srcOrd="0" destOrd="0" presId="urn:microsoft.com/office/officeart/2018/2/layout/IconVerticalSolidList"/>
    <dgm:cxn modelId="{1C54602D-9F8E-437D-8171-FEDF04A31975}" srcId="{0E91CC94-A386-415D-BC8A-8B0F66ADC1AC}" destId="{BE900A9D-4EF1-412F-9F44-998C568FE675}" srcOrd="0" destOrd="0" parTransId="{F6DCDEF5-A6CE-4BED-B710-9AE2DC642D73}" sibTransId="{B58F66C2-73B4-4AD8-89DE-A5AB7EFF6094}"/>
    <dgm:cxn modelId="{05268960-8691-41D7-8A56-395D0EE9F3DC}" type="presOf" srcId="{BE900A9D-4EF1-412F-9F44-998C568FE675}" destId="{0BF2774C-7482-4A02-811F-AA497E70637D}" srcOrd="0" destOrd="0" presId="urn:microsoft.com/office/officeart/2018/2/layout/IconVerticalSolidList"/>
    <dgm:cxn modelId="{A5C39791-2D97-4A39-BAE1-D9360138CBC3}" srcId="{0E91CC94-A386-415D-BC8A-8B0F66ADC1AC}" destId="{583B87C9-976F-475E-ACA1-C9FF9F670AD1}" srcOrd="1" destOrd="0" parTransId="{60DB1792-2280-4BE1-937D-2DBB5645F8AE}" sibTransId="{8F6CB7BD-CCC5-4B74-97F4-5F74AB488235}"/>
    <dgm:cxn modelId="{1DD366DA-6F78-4FB2-A7C4-D16331C44C23}" type="presOf" srcId="{583B87C9-976F-475E-ACA1-C9FF9F670AD1}" destId="{027F31A5-73D2-4C86-9C5B-5BCCCF0E8240}" srcOrd="0" destOrd="0" presId="urn:microsoft.com/office/officeart/2018/2/layout/IconVerticalSolidList"/>
    <dgm:cxn modelId="{B3953103-0CAC-4103-9F6F-E90B9A099D8F}" type="presParOf" srcId="{40398C99-945B-4DF6-8018-8DC93CC9EEE7}" destId="{5170E417-67EB-47D0-A105-D75550F890FD}" srcOrd="0" destOrd="0" presId="urn:microsoft.com/office/officeart/2018/2/layout/IconVerticalSolidList"/>
    <dgm:cxn modelId="{E5D7CE03-39FC-4C8B-91F9-6085931E4DF8}" type="presParOf" srcId="{5170E417-67EB-47D0-A105-D75550F890FD}" destId="{287C2B49-ED19-481E-91A5-D9D852E695EE}" srcOrd="0" destOrd="0" presId="urn:microsoft.com/office/officeart/2018/2/layout/IconVerticalSolidList"/>
    <dgm:cxn modelId="{9B80DD9B-659D-44D7-8BCE-D6AB16FC624A}" type="presParOf" srcId="{5170E417-67EB-47D0-A105-D75550F890FD}" destId="{58AB9D20-C146-41A8-8FA0-702B13750AF6}" srcOrd="1" destOrd="0" presId="urn:microsoft.com/office/officeart/2018/2/layout/IconVerticalSolidList"/>
    <dgm:cxn modelId="{D512A3EE-9CB5-4B2E-84D5-464A652574ED}" type="presParOf" srcId="{5170E417-67EB-47D0-A105-D75550F890FD}" destId="{8E6DE038-1DAA-46AD-B39E-5C0F7A67BCB0}" srcOrd="2" destOrd="0" presId="urn:microsoft.com/office/officeart/2018/2/layout/IconVerticalSolidList"/>
    <dgm:cxn modelId="{C0216B27-D7DF-463C-8E1E-62A6F4C62DFE}" type="presParOf" srcId="{5170E417-67EB-47D0-A105-D75550F890FD}" destId="{0BF2774C-7482-4A02-811F-AA497E70637D}" srcOrd="3" destOrd="0" presId="urn:microsoft.com/office/officeart/2018/2/layout/IconVerticalSolidList"/>
    <dgm:cxn modelId="{6F8866E7-BFB1-4B3B-91EA-68F02E79120F}" type="presParOf" srcId="{40398C99-945B-4DF6-8018-8DC93CC9EEE7}" destId="{4D4959B7-7C9C-4968-B6C8-28A2104A8430}" srcOrd="1" destOrd="0" presId="urn:microsoft.com/office/officeart/2018/2/layout/IconVerticalSolidList"/>
    <dgm:cxn modelId="{F5DD4B79-5CA8-42B0-861C-A12E71F489A0}" type="presParOf" srcId="{40398C99-945B-4DF6-8018-8DC93CC9EEE7}" destId="{A8878B81-73F8-41BC-97B8-470E7C2BB70F}" srcOrd="2" destOrd="0" presId="urn:microsoft.com/office/officeart/2018/2/layout/IconVerticalSolidList"/>
    <dgm:cxn modelId="{AA9A98E4-DD70-4E4C-8A58-41EB4EF6B69B}" type="presParOf" srcId="{A8878B81-73F8-41BC-97B8-470E7C2BB70F}" destId="{A55A5E12-E70D-444C-AE83-CE20970B6AAC}" srcOrd="0" destOrd="0" presId="urn:microsoft.com/office/officeart/2018/2/layout/IconVerticalSolidList"/>
    <dgm:cxn modelId="{31529D51-8329-42CB-A886-406C17BC06FF}" type="presParOf" srcId="{A8878B81-73F8-41BC-97B8-470E7C2BB70F}" destId="{5558A909-A5C8-4434-951D-7D87E8ABDA79}" srcOrd="1" destOrd="0" presId="urn:microsoft.com/office/officeart/2018/2/layout/IconVerticalSolidList"/>
    <dgm:cxn modelId="{9DD16B0B-F051-49CA-A681-3225252B64FC}" type="presParOf" srcId="{A8878B81-73F8-41BC-97B8-470E7C2BB70F}" destId="{64A3F04F-ECF0-4065-AD94-2033C32D8FAF}" srcOrd="2" destOrd="0" presId="urn:microsoft.com/office/officeart/2018/2/layout/IconVerticalSolidList"/>
    <dgm:cxn modelId="{62A3CC72-8D78-4E8A-A070-4C4F6AAFDB5F}" type="presParOf" srcId="{A8878B81-73F8-41BC-97B8-470E7C2BB70F}" destId="{027F31A5-73D2-4C86-9C5B-5BCCCF0E82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A95300-A9E3-4678-A917-2665D38F25D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70E13C-5B3F-43B2-8B48-8DFC716F21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Vid MAC &gt; 0,6 </a:t>
          </a:r>
          <a:r>
            <a:rPr lang="en-US" dirty="0" err="1"/>
            <a:t>sker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progressiv</a:t>
          </a:r>
          <a:r>
            <a:rPr lang="en-US" dirty="0"/>
            <a:t> separation av </a:t>
          </a:r>
          <a:r>
            <a:rPr lang="en-US" dirty="0" err="1"/>
            <a:t>flöde</a:t>
          </a:r>
          <a:r>
            <a:rPr lang="en-US" dirty="0"/>
            <a:t>(CBF) </a:t>
          </a:r>
          <a:r>
            <a:rPr lang="en-US" dirty="0" err="1"/>
            <a:t>och</a:t>
          </a:r>
          <a:r>
            <a:rPr lang="en-US" dirty="0"/>
            <a:t> metabolism (CMRO2).</a:t>
          </a:r>
        </a:p>
      </dgm:t>
    </dgm:pt>
    <dgm:pt modelId="{1BD76DD9-EAA7-4078-84AA-D5609A721C00}" type="parTrans" cxnId="{0CF418C3-7CDD-4E4A-AE8E-8B2531563D4F}">
      <dgm:prSet/>
      <dgm:spPr/>
      <dgm:t>
        <a:bodyPr/>
        <a:lstStyle/>
        <a:p>
          <a:endParaRPr lang="en-US"/>
        </a:p>
      </dgm:t>
    </dgm:pt>
    <dgm:pt modelId="{68DC3E79-9BD1-4B28-8E01-E376A7687AED}" type="sibTrans" cxnId="{0CF418C3-7CDD-4E4A-AE8E-8B2531563D4F}">
      <dgm:prSet/>
      <dgm:spPr/>
      <dgm:t>
        <a:bodyPr/>
        <a:lstStyle/>
        <a:p>
          <a:endParaRPr lang="en-US"/>
        </a:p>
      </dgm:t>
    </dgm:pt>
    <dgm:pt modelId="{C98D8AB2-E626-4C1C-8580-D1194D074F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CBF ökar trots fortsatt minskning av CMRO2</a:t>
          </a:r>
        </a:p>
      </dgm:t>
    </dgm:pt>
    <dgm:pt modelId="{1303BE9A-3E7B-41B2-818E-00DEE660030E}" type="parTrans" cxnId="{53BC0596-923B-4F16-A1DD-034CBE7DB259}">
      <dgm:prSet/>
      <dgm:spPr/>
      <dgm:t>
        <a:bodyPr/>
        <a:lstStyle/>
        <a:p>
          <a:endParaRPr lang="en-US"/>
        </a:p>
      </dgm:t>
    </dgm:pt>
    <dgm:pt modelId="{22F5ACFA-5EF7-462A-A676-18796F1B53F4}" type="sibTrans" cxnId="{53BC0596-923B-4F16-A1DD-034CBE7DB259}">
      <dgm:prSet/>
      <dgm:spPr/>
      <dgm:t>
        <a:bodyPr/>
        <a:lstStyle/>
        <a:p>
          <a:endParaRPr lang="en-US"/>
        </a:p>
      </dgm:t>
    </dgm:pt>
    <dgm:pt modelId="{69E0D60F-6617-430A-8EBE-728C63F593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Sevofluran bästa inhalationsmedlet</a:t>
          </a:r>
        </a:p>
      </dgm:t>
    </dgm:pt>
    <dgm:pt modelId="{1C045CEA-F902-4DDA-A239-04C17433B5BF}" type="parTrans" cxnId="{564686F1-99CB-4FB3-8A37-A203420AA6AA}">
      <dgm:prSet/>
      <dgm:spPr/>
      <dgm:t>
        <a:bodyPr/>
        <a:lstStyle/>
        <a:p>
          <a:endParaRPr lang="en-US"/>
        </a:p>
      </dgm:t>
    </dgm:pt>
    <dgm:pt modelId="{4193E236-563B-4883-A390-65D4DF6BF638}" type="sibTrans" cxnId="{564686F1-99CB-4FB3-8A37-A203420AA6AA}">
      <dgm:prSet/>
      <dgm:spPr/>
      <dgm:t>
        <a:bodyPr/>
        <a:lstStyle/>
        <a:p>
          <a:endParaRPr lang="en-US"/>
        </a:p>
      </dgm:t>
    </dgm:pt>
    <dgm:pt modelId="{49BAB6A3-3573-4D79-800A-38DA6CCD5C1B}" type="pres">
      <dgm:prSet presAssocID="{61A95300-A9E3-4678-A917-2665D38F25DC}" presName="vert0" presStyleCnt="0">
        <dgm:presLayoutVars>
          <dgm:dir/>
          <dgm:animOne val="branch"/>
          <dgm:animLvl val="lvl"/>
        </dgm:presLayoutVars>
      </dgm:prSet>
      <dgm:spPr/>
    </dgm:pt>
    <dgm:pt modelId="{CED14D5C-F6C3-4AAA-AAEB-21B2F65DFBF7}" type="pres">
      <dgm:prSet presAssocID="{AC70E13C-5B3F-43B2-8B48-8DFC716F21CB}" presName="thickLine" presStyleLbl="alignNode1" presStyleIdx="0" presStyleCnt="3"/>
      <dgm:spPr/>
    </dgm:pt>
    <dgm:pt modelId="{17C35428-80C1-4D90-A837-A8FB85091B9B}" type="pres">
      <dgm:prSet presAssocID="{AC70E13C-5B3F-43B2-8B48-8DFC716F21CB}" presName="horz1" presStyleCnt="0"/>
      <dgm:spPr/>
    </dgm:pt>
    <dgm:pt modelId="{181968FD-CB5F-4BD2-992B-0ADBF1957578}" type="pres">
      <dgm:prSet presAssocID="{AC70E13C-5B3F-43B2-8B48-8DFC716F21CB}" presName="tx1" presStyleLbl="revTx" presStyleIdx="0" presStyleCnt="3"/>
      <dgm:spPr/>
    </dgm:pt>
    <dgm:pt modelId="{E1743717-4E41-4F26-8B7C-DE6386DA4638}" type="pres">
      <dgm:prSet presAssocID="{AC70E13C-5B3F-43B2-8B48-8DFC716F21CB}" presName="vert1" presStyleCnt="0"/>
      <dgm:spPr/>
    </dgm:pt>
    <dgm:pt modelId="{934EABB5-2B29-4A79-926E-AC193193FE44}" type="pres">
      <dgm:prSet presAssocID="{C98D8AB2-E626-4C1C-8580-D1194D074F9D}" presName="thickLine" presStyleLbl="alignNode1" presStyleIdx="1" presStyleCnt="3"/>
      <dgm:spPr/>
    </dgm:pt>
    <dgm:pt modelId="{2A135FD9-D39E-470F-BE21-17F46B96D167}" type="pres">
      <dgm:prSet presAssocID="{C98D8AB2-E626-4C1C-8580-D1194D074F9D}" presName="horz1" presStyleCnt="0"/>
      <dgm:spPr/>
    </dgm:pt>
    <dgm:pt modelId="{39E224BF-2D53-4419-9113-039F5B23AF3C}" type="pres">
      <dgm:prSet presAssocID="{C98D8AB2-E626-4C1C-8580-D1194D074F9D}" presName="tx1" presStyleLbl="revTx" presStyleIdx="1" presStyleCnt="3"/>
      <dgm:spPr/>
    </dgm:pt>
    <dgm:pt modelId="{99BAB6F0-49C1-47D1-BE0B-35906CBC0F65}" type="pres">
      <dgm:prSet presAssocID="{C98D8AB2-E626-4C1C-8580-D1194D074F9D}" presName="vert1" presStyleCnt="0"/>
      <dgm:spPr/>
    </dgm:pt>
    <dgm:pt modelId="{4CE25C80-D057-4FA3-B6EE-A03027443095}" type="pres">
      <dgm:prSet presAssocID="{69E0D60F-6617-430A-8EBE-728C63F5934B}" presName="thickLine" presStyleLbl="alignNode1" presStyleIdx="2" presStyleCnt="3"/>
      <dgm:spPr/>
    </dgm:pt>
    <dgm:pt modelId="{1633DD73-BF79-4629-858E-1272B21B3A2E}" type="pres">
      <dgm:prSet presAssocID="{69E0D60F-6617-430A-8EBE-728C63F5934B}" presName="horz1" presStyleCnt="0"/>
      <dgm:spPr/>
    </dgm:pt>
    <dgm:pt modelId="{0507CA82-DE7C-4426-94C9-8612E826C507}" type="pres">
      <dgm:prSet presAssocID="{69E0D60F-6617-430A-8EBE-728C63F5934B}" presName="tx1" presStyleLbl="revTx" presStyleIdx="2" presStyleCnt="3"/>
      <dgm:spPr/>
    </dgm:pt>
    <dgm:pt modelId="{EB88DE97-7C76-43DA-BCBC-399CCD01B6CF}" type="pres">
      <dgm:prSet presAssocID="{69E0D60F-6617-430A-8EBE-728C63F5934B}" presName="vert1" presStyleCnt="0"/>
      <dgm:spPr/>
    </dgm:pt>
  </dgm:ptLst>
  <dgm:cxnLst>
    <dgm:cxn modelId="{D7E7DD6C-D511-4441-8118-34703E8E6A12}" type="presOf" srcId="{61A95300-A9E3-4678-A917-2665D38F25DC}" destId="{49BAB6A3-3573-4D79-800A-38DA6CCD5C1B}" srcOrd="0" destOrd="0" presId="urn:microsoft.com/office/officeart/2008/layout/LinedList"/>
    <dgm:cxn modelId="{6605E273-FF7C-4D8E-B93E-DB1566548917}" type="presOf" srcId="{AC70E13C-5B3F-43B2-8B48-8DFC716F21CB}" destId="{181968FD-CB5F-4BD2-992B-0ADBF1957578}" srcOrd="0" destOrd="0" presId="urn:microsoft.com/office/officeart/2008/layout/LinedList"/>
    <dgm:cxn modelId="{4BAF657C-12F0-4078-8CDC-2817762F8C5E}" type="presOf" srcId="{C98D8AB2-E626-4C1C-8580-D1194D074F9D}" destId="{39E224BF-2D53-4419-9113-039F5B23AF3C}" srcOrd="0" destOrd="0" presId="urn:microsoft.com/office/officeart/2008/layout/LinedList"/>
    <dgm:cxn modelId="{C49E0094-413D-4736-A6EA-FA4C3E6255BD}" type="presOf" srcId="{69E0D60F-6617-430A-8EBE-728C63F5934B}" destId="{0507CA82-DE7C-4426-94C9-8612E826C507}" srcOrd="0" destOrd="0" presId="urn:microsoft.com/office/officeart/2008/layout/LinedList"/>
    <dgm:cxn modelId="{53BC0596-923B-4F16-A1DD-034CBE7DB259}" srcId="{61A95300-A9E3-4678-A917-2665D38F25DC}" destId="{C98D8AB2-E626-4C1C-8580-D1194D074F9D}" srcOrd="1" destOrd="0" parTransId="{1303BE9A-3E7B-41B2-818E-00DEE660030E}" sibTransId="{22F5ACFA-5EF7-462A-A676-18796F1B53F4}"/>
    <dgm:cxn modelId="{0CF418C3-7CDD-4E4A-AE8E-8B2531563D4F}" srcId="{61A95300-A9E3-4678-A917-2665D38F25DC}" destId="{AC70E13C-5B3F-43B2-8B48-8DFC716F21CB}" srcOrd="0" destOrd="0" parTransId="{1BD76DD9-EAA7-4078-84AA-D5609A721C00}" sibTransId="{68DC3E79-9BD1-4B28-8E01-E376A7687AED}"/>
    <dgm:cxn modelId="{564686F1-99CB-4FB3-8A37-A203420AA6AA}" srcId="{61A95300-A9E3-4678-A917-2665D38F25DC}" destId="{69E0D60F-6617-430A-8EBE-728C63F5934B}" srcOrd="2" destOrd="0" parTransId="{1C045CEA-F902-4DDA-A239-04C17433B5BF}" sibTransId="{4193E236-563B-4883-A390-65D4DF6BF638}"/>
    <dgm:cxn modelId="{914C595F-9980-4434-926A-C1EE42281CEE}" type="presParOf" srcId="{49BAB6A3-3573-4D79-800A-38DA6CCD5C1B}" destId="{CED14D5C-F6C3-4AAA-AAEB-21B2F65DFBF7}" srcOrd="0" destOrd="0" presId="urn:microsoft.com/office/officeart/2008/layout/LinedList"/>
    <dgm:cxn modelId="{80F31E24-5DBC-4F00-B6EC-25A63F98387C}" type="presParOf" srcId="{49BAB6A3-3573-4D79-800A-38DA6CCD5C1B}" destId="{17C35428-80C1-4D90-A837-A8FB85091B9B}" srcOrd="1" destOrd="0" presId="urn:microsoft.com/office/officeart/2008/layout/LinedList"/>
    <dgm:cxn modelId="{E4B4C832-F493-4747-8DA3-682DA9D3CADD}" type="presParOf" srcId="{17C35428-80C1-4D90-A837-A8FB85091B9B}" destId="{181968FD-CB5F-4BD2-992B-0ADBF1957578}" srcOrd="0" destOrd="0" presId="urn:microsoft.com/office/officeart/2008/layout/LinedList"/>
    <dgm:cxn modelId="{7105AFF0-94AF-423F-8ADA-A7CC52C74703}" type="presParOf" srcId="{17C35428-80C1-4D90-A837-A8FB85091B9B}" destId="{E1743717-4E41-4F26-8B7C-DE6386DA4638}" srcOrd="1" destOrd="0" presId="urn:microsoft.com/office/officeart/2008/layout/LinedList"/>
    <dgm:cxn modelId="{D451554B-D5BD-4BCE-AC59-DFDA72A2A894}" type="presParOf" srcId="{49BAB6A3-3573-4D79-800A-38DA6CCD5C1B}" destId="{934EABB5-2B29-4A79-926E-AC193193FE44}" srcOrd="2" destOrd="0" presId="urn:microsoft.com/office/officeart/2008/layout/LinedList"/>
    <dgm:cxn modelId="{F6C62002-157E-4875-ABFF-E582DBCE45C8}" type="presParOf" srcId="{49BAB6A3-3573-4D79-800A-38DA6CCD5C1B}" destId="{2A135FD9-D39E-470F-BE21-17F46B96D167}" srcOrd="3" destOrd="0" presId="urn:microsoft.com/office/officeart/2008/layout/LinedList"/>
    <dgm:cxn modelId="{C59DB126-05D6-4518-9FA1-18F0B8912F5E}" type="presParOf" srcId="{2A135FD9-D39E-470F-BE21-17F46B96D167}" destId="{39E224BF-2D53-4419-9113-039F5B23AF3C}" srcOrd="0" destOrd="0" presId="urn:microsoft.com/office/officeart/2008/layout/LinedList"/>
    <dgm:cxn modelId="{CFBF8772-B2D8-49CA-A357-DB232C384A4A}" type="presParOf" srcId="{2A135FD9-D39E-470F-BE21-17F46B96D167}" destId="{99BAB6F0-49C1-47D1-BE0B-35906CBC0F65}" srcOrd="1" destOrd="0" presId="urn:microsoft.com/office/officeart/2008/layout/LinedList"/>
    <dgm:cxn modelId="{30A53190-3A9C-4642-B327-4D6F28AC12A0}" type="presParOf" srcId="{49BAB6A3-3573-4D79-800A-38DA6CCD5C1B}" destId="{4CE25C80-D057-4FA3-B6EE-A03027443095}" srcOrd="4" destOrd="0" presId="urn:microsoft.com/office/officeart/2008/layout/LinedList"/>
    <dgm:cxn modelId="{3538BE72-2C99-43A5-9BC6-6C632D57FEB2}" type="presParOf" srcId="{49BAB6A3-3573-4D79-800A-38DA6CCD5C1B}" destId="{1633DD73-BF79-4629-858E-1272B21B3A2E}" srcOrd="5" destOrd="0" presId="urn:microsoft.com/office/officeart/2008/layout/LinedList"/>
    <dgm:cxn modelId="{9D259A57-D85A-4E5E-B33F-5A806CBAA55B}" type="presParOf" srcId="{1633DD73-BF79-4629-858E-1272B21B3A2E}" destId="{0507CA82-DE7C-4426-94C9-8612E826C507}" srcOrd="0" destOrd="0" presId="urn:microsoft.com/office/officeart/2008/layout/LinedList"/>
    <dgm:cxn modelId="{5D610478-E36E-4003-8F11-A2F4CED6FBCC}" type="presParOf" srcId="{1633DD73-BF79-4629-858E-1272B21B3A2E}" destId="{EB88DE97-7C76-43DA-BCBC-399CCD01B6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F77B8-ECBF-4716-B345-5E1F346D50A7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17776-8E0A-4620-8C54-74C4E898B4E9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Produktion : 15-20ml/h</a:t>
          </a:r>
        </a:p>
      </dsp:txBody>
      <dsp:txXfrm>
        <a:off x="0" y="675"/>
        <a:ext cx="6900512" cy="790684"/>
      </dsp:txXfrm>
    </dsp:sp>
    <dsp:sp modelId="{FA9BBB4B-ACE9-4B54-BCCB-B090C39B0702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B780E-571A-47E7-A4F8-51713968B6C0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absortion via arachnoidal will</a:t>
          </a:r>
        </a:p>
      </dsp:txBody>
      <dsp:txXfrm>
        <a:off x="0" y="791359"/>
        <a:ext cx="6900512" cy="790684"/>
      </dsp:txXfrm>
    </dsp:sp>
    <dsp:sp modelId="{451434D1-D09D-4CF9-A8B6-C6DE203D5B5B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A8ED2-BF95-47AD-B388-2F7DAD9DC222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Volym.ca 150ml, ca 10% </a:t>
          </a:r>
        </a:p>
      </dsp:txBody>
      <dsp:txXfrm>
        <a:off x="0" y="1582044"/>
        <a:ext cx="6900512" cy="790684"/>
      </dsp:txXfrm>
    </dsp:sp>
    <dsp:sp modelId="{DECFA7A0-2C3E-445A-94BB-2DB4D5D0419A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83E9F-A178-4C39-AEB8-02C821FF4D85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Snabbt mobiliserbart</a:t>
          </a:r>
        </a:p>
      </dsp:txBody>
      <dsp:txXfrm>
        <a:off x="0" y="2372728"/>
        <a:ext cx="6900512" cy="790684"/>
      </dsp:txXfrm>
    </dsp:sp>
    <dsp:sp modelId="{93BDA382-3576-415D-BEE7-A34670A67B37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33ACA-0D73-4520-B961-FF37F38909EC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V drän</a:t>
          </a:r>
        </a:p>
      </dsp:txBody>
      <dsp:txXfrm>
        <a:off x="0" y="3163412"/>
        <a:ext cx="6900512" cy="790684"/>
      </dsp:txXfrm>
    </dsp:sp>
    <dsp:sp modelId="{2221A06D-D558-4060-B549-9605ADDB0887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45024-6865-4476-BDC6-62E46C1CE025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 drän</a:t>
          </a:r>
        </a:p>
      </dsp:txBody>
      <dsp:txXfrm>
        <a:off x="0" y="3954096"/>
        <a:ext cx="6900512" cy="790684"/>
      </dsp:txXfrm>
    </dsp:sp>
    <dsp:sp modelId="{B85401AC-4D62-43AE-85A6-237C1E96D1AD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74964-7C41-40B2-B9EA-7671552896B9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Liquor diagnostik</a:t>
          </a:r>
        </a:p>
      </dsp:txBody>
      <dsp:txXfrm>
        <a:off x="0" y="4744781"/>
        <a:ext cx="6900512" cy="790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82B31-B6BD-491D-B596-943739832C32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FA18B-FF06-4040-9E17-2AA9E14F2CFD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Sänka</a:t>
          </a:r>
          <a:r>
            <a:rPr lang="en-US" sz="3200" kern="1200" dirty="0"/>
            <a:t> </a:t>
          </a:r>
          <a:r>
            <a:rPr lang="en-US" sz="3200" kern="1200" dirty="0" err="1"/>
            <a:t>cerebrala</a:t>
          </a:r>
          <a:r>
            <a:rPr lang="en-US" sz="3200" kern="1200" dirty="0"/>
            <a:t> </a:t>
          </a:r>
          <a:r>
            <a:rPr lang="en-US" sz="3200" kern="1200" dirty="0" err="1"/>
            <a:t>metabolismen</a:t>
          </a:r>
          <a:endParaRPr lang="en-US" sz="3200" kern="1200" dirty="0"/>
        </a:p>
      </dsp:txBody>
      <dsp:txXfrm>
        <a:off x="0" y="0"/>
        <a:ext cx="6900512" cy="692017"/>
      </dsp:txXfrm>
    </dsp:sp>
    <dsp:sp modelId="{C0251749-CAB6-4C04-9603-C3AC1FF48820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DAFFF-E7E4-43F1-BE31-A2514F6DA764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Sänka det intrakraniella trycket.</a:t>
          </a:r>
        </a:p>
      </dsp:txBody>
      <dsp:txXfrm>
        <a:off x="0" y="692017"/>
        <a:ext cx="6900512" cy="692017"/>
      </dsp:txXfrm>
    </dsp:sp>
    <dsp:sp modelId="{EB20BF54-0B74-4FBE-9F0D-85F485953DDD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F6860-B978-480E-81CA-1C62F9A9F625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Lätt styrt: snabbt in- snabbt ut.</a:t>
          </a:r>
        </a:p>
      </dsp:txBody>
      <dsp:txXfrm>
        <a:off x="0" y="1384035"/>
        <a:ext cx="6900512" cy="692017"/>
      </dsp:txXfrm>
    </dsp:sp>
    <dsp:sp modelId="{8D0A8851-5A54-4672-8B87-495C1FADBA5A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9FB2F-04C4-4B9F-AC00-0A75025F041E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Ha antiepileptiska egenskaper</a:t>
          </a:r>
        </a:p>
      </dsp:txBody>
      <dsp:txXfrm>
        <a:off x="0" y="2076052"/>
        <a:ext cx="6900512" cy="692017"/>
      </dsp:txXfrm>
    </dsp:sp>
    <dsp:sp modelId="{C2B40311-582A-46B7-9262-87365E1BAB8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4F50C-7A8B-4237-896F-EE29C2783818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Ge analgesi</a:t>
          </a:r>
        </a:p>
      </dsp:txBody>
      <dsp:txXfrm>
        <a:off x="0" y="2768070"/>
        <a:ext cx="6900512" cy="692017"/>
      </dsp:txXfrm>
    </dsp:sp>
    <dsp:sp modelId="{D5894F86-CDDE-4D7D-B889-D733A726D430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67979-F893-4020-90B9-E1BC0C40F4B7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Inte påverka autoregulationen</a:t>
          </a:r>
        </a:p>
      </dsp:txBody>
      <dsp:txXfrm>
        <a:off x="0" y="3460088"/>
        <a:ext cx="6900512" cy="692017"/>
      </dsp:txXfrm>
    </dsp:sp>
    <dsp:sp modelId="{04929D90-6669-442A-AD79-E2CFA7BEA790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22A83-8062-482E-956E-CD8856FD88A4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Bevarad vasoreaktivitet för CO</a:t>
          </a:r>
          <a:r>
            <a:rPr lang="en-US" sz="3200" kern="1200" baseline="-25000"/>
            <a:t>2</a:t>
          </a:r>
          <a:endParaRPr lang="en-US" sz="3200" kern="1200"/>
        </a:p>
      </dsp:txBody>
      <dsp:txXfrm>
        <a:off x="0" y="4152105"/>
        <a:ext cx="6900512" cy="692017"/>
      </dsp:txXfrm>
    </dsp:sp>
    <dsp:sp modelId="{510B84AE-0387-4CCC-9743-2148E5E64337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CFB8F-E6B5-4285-9664-70006348B1B3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Neuroprotektivt</a:t>
          </a:r>
        </a:p>
      </dsp:txBody>
      <dsp:txXfrm>
        <a:off x="0" y="4844123"/>
        <a:ext cx="6900512" cy="692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C2B49-ED19-481E-91A5-D9D852E695EE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B9D20-C146-41A8-8FA0-702B13750AF6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2774C-7482-4A02-811F-AA497E70637D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Intravenös</a:t>
          </a:r>
          <a:r>
            <a:rPr lang="en-US" sz="3200" kern="1200" dirty="0"/>
            <a:t> </a:t>
          </a:r>
          <a:r>
            <a:rPr lang="en-US" sz="3200" kern="1200" dirty="0" err="1"/>
            <a:t>anestesi</a:t>
          </a:r>
          <a:r>
            <a:rPr lang="en-US" sz="3200" kern="1200" dirty="0"/>
            <a:t> </a:t>
          </a:r>
          <a:r>
            <a:rPr lang="en-US" sz="3200" b="1" kern="1200" dirty="0" err="1"/>
            <a:t>minskar</a:t>
          </a:r>
          <a:r>
            <a:rPr lang="en-US" sz="3200" b="1" kern="1200" dirty="0"/>
            <a:t> ICP  </a:t>
          </a:r>
          <a:r>
            <a:rPr lang="en-US" sz="3200" kern="1200" dirty="0" err="1"/>
            <a:t>genom</a:t>
          </a:r>
          <a:r>
            <a:rPr lang="en-US" sz="3200" b="1" kern="1200" dirty="0"/>
            <a:t> </a:t>
          </a:r>
          <a:r>
            <a:rPr lang="en-US" sz="3200" b="1" kern="1200" dirty="0" err="1"/>
            <a:t>minskat</a:t>
          </a:r>
          <a:r>
            <a:rPr lang="en-US" sz="3200" b="1" kern="1200" dirty="0"/>
            <a:t> CBF</a:t>
          </a:r>
          <a:endParaRPr lang="en-US" sz="3200" kern="1200" dirty="0"/>
        </a:p>
      </dsp:txBody>
      <dsp:txXfrm>
        <a:off x="2039300" y="956381"/>
        <a:ext cx="4474303" cy="1765627"/>
      </dsp:txXfrm>
    </dsp:sp>
    <dsp:sp modelId="{A55A5E12-E70D-444C-AE83-CE20970B6AAC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8A909-A5C8-4434-951D-7D87E8ABDA79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F31A5-73D2-4C86-9C5B-5BCCCF0E8240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Inhalations </a:t>
          </a:r>
          <a:r>
            <a:rPr lang="en-US" sz="3200" kern="1200" dirty="0" err="1"/>
            <a:t>anestesi</a:t>
          </a:r>
          <a:r>
            <a:rPr lang="en-US" sz="3200" kern="1200" dirty="0"/>
            <a:t> </a:t>
          </a:r>
          <a:r>
            <a:rPr lang="en-US" sz="3200" b="1" kern="1200" dirty="0" err="1"/>
            <a:t>bevarar</a:t>
          </a:r>
          <a:r>
            <a:rPr lang="en-US" sz="3200" b="1" kern="1200" dirty="0"/>
            <a:t> CBF </a:t>
          </a:r>
          <a:r>
            <a:rPr lang="en-US" sz="3200" b="1" kern="1200" dirty="0" err="1"/>
            <a:t>utan</a:t>
          </a:r>
          <a:r>
            <a:rPr lang="en-US" sz="3200" b="1" kern="1200" dirty="0"/>
            <a:t> </a:t>
          </a:r>
          <a:r>
            <a:rPr lang="en-US" sz="3200" b="1" kern="1200" dirty="0" err="1"/>
            <a:t>att</a:t>
          </a:r>
          <a:r>
            <a:rPr lang="en-US" sz="3200" b="1" kern="1200" dirty="0"/>
            <a:t> </a:t>
          </a:r>
          <a:r>
            <a:rPr lang="en-US" sz="3200" b="1" kern="1200" dirty="0" err="1"/>
            <a:t>öka</a:t>
          </a:r>
          <a:r>
            <a:rPr lang="en-US" sz="3200" b="1" kern="1200" dirty="0"/>
            <a:t> ICP.</a:t>
          </a:r>
          <a:endParaRPr lang="en-US" sz="3200" kern="1200" dirty="0"/>
        </a:p>
      </dsp:txBody>
      <dsp:txXfrm>
        <a:off x="2039300" y="3163416"/>
        <a:ext cx="4474303" cy="1765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14D5C-F6C3-4AAA-AAEB-21B2F65DFBF7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968FD-CB5F-4BD2-992B-0ADBF1957578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Vid MAC &gt; 0,6 </a:t>
          </a:r>
          <a:r>
            <a:rPr lang="en-US" sz="3400" kern="1200" dirty="0" err="1"/>
            <a:t>sker</a:t>
          </a:r>
          <a:r>
            <a:rPr lang="en-US" sz="3400" kern="1200" dirty="0"/>
            <a:t> </a:t>
          </a:r>
          <a:r>
            <a:rPr lang="en-US" sz="3400" kern="1200" dirty="0" err="1"/>
            <a:t>en</a:t>
          </a:r>
          <a:r>
            <a:rPr lang="en-US" sz="3400" kern="1200" dirty="0"/>
            <a:t> </a:t>
          </a:r>
          <a:r>
            <a:rPr lang="en-US" sz="3400" kern="1200" dirty="0" err="1"/>
            <a:t>progressiv</a:t>
          </a:r>
          <a:r>
            <a:rPr lang="en-US" sz="3400" kern="1200" dirty="0"/>
            <a:t> separation av </a:t>
          </a:r>
          <a:r>
            <a:rPr lang="en-US" sz="3400" kern="1200" dirty="0" err="1"/>
            <a:t>flöde</a:t>
          </a:r>
          <a:r>
            <a:rPr lang="en-US" sz="3400" kern="1200" dirty="0"/>
            <a:t>(CBF) </a:t>
          </a:r>
          <a:r>
            <a:rPr lang="en-US" sz="3400" kern="1200" dirty="0" err="1"/>
            <a:t>och</a:t>
          </a:r>
          <a:r>
            <a:rPr lang="en-US" sz="3400" kern="1200" dirty="0"/>
            <a:t> metabolism (CMRO2).</a:t>
          </a:r>
        </a:p>
      </dsp:txBody>
      <dsp:txXfrm>
        <a:off x="0" y="2703"/>
        <a:ext cx="6900512" cy="1843578"/>
      </dsp:txXfrm>
    </dsp:sp>
    <dsp:sp modelId="{934EABB5-2B29-4A79-926E-AC193193FE44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224BF-2D53-4419-9113-039F5B23AF3C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CBF ökar trots fortsatt minskning av CMRO2</a:t>
          </a:r>
        </a:p>
      </dsp:txBody>
      <dsp:txXfrm>
        <a:off x="0" y="1846281"/>
        <a:ext cx="6900512" cy="1843578"/>
      </dsp:txXfrm>
    </dsp:sp>
    <dsp:sp modelId="{4CE25C80-D057-4FA3-B6EE-A03027443095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7CA82-DE7C-4426-94C9-8612E826C507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Sevofluran bästa inhalationsmedlet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24FF38F-836B-4638-99FB-2B5007A66D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4C1B58-D530-4713-AAE7-01C58465A5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360EC-A1A9-42B2-9BBF-C82425415E33}" type="datetimeFigureOut">
              <a:rPr lang="sv-SE" smtClean="0"/>
              <a:t>2021-04-24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E3D2DA8-FFE8-40F3-8FA3-62FCDDA86E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CC1FE92-9E8B-4BB2-BF3B-DECD994DAB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975B0-3FF3-4BB4-AAB3-C9F0049284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7228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9AFF3-323B-469F-A5E5-AEB0DB0FD3E7}" type="datetimeFigureOut">
              <a:rPr lang="sv-SE" smtClean="0"/>
              <a:t>2021-04-24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208AD-D012-41B9-9559-17D66840F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290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/>
              <a:t>Tältade vener</a:t>
            </a:r>
          </a:p>
          <a:p>
            <a:r>
              <a:rPr lang="en-US" altLang="sv-SE"/>
              <a:t>Inga klaffar</a:t>
            </a:r>
          </a:p>
          <a:p>
            <a:r>
              <a:rPr lang="en-US" altLang="sv-SE"/>
              <a:t>Venplexa runt hypofys</a:t>
            </a:r>
          </a:p>
          <a:p>
            <a:r>
              <a:rPr lang="en-US" altLang="sv-SE"/>
              <a:t>Sinus saggitalis </a:t>
            </a:r>
          </a:p>
          <a:p>
            <a:endParaRPr lang="en-US" altLang="sv-SE"/>
          </a:p>
        </p:txBody>
      </p:sp>
      <p:sp>
        <p:nvSpPr>
          <p:cNvPr id="501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0BBA94-ED48-4773-A997-88AB7D982855}" type="slidenum">
              <a:rPr lang="en-US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sv-S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/>
              <a:t>Förhöjt buktryck –förhöjt intra thoracalt tryck –försämrat veöst avflöde</a:t>
            </a:r>
          </a:p>
        </p:txBody>
      </p:sp>
      <p:sp>
        <p:nvSpPr>
          <p:cNvPr id="5120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4B64A-94D5-44A3-8E7D-3E4907B4EF03}" type="slidenum">
              <a:rPr lang="en-US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sv-S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FFDB2-3C90-4113-93F2-6CC2B7EFB0D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2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/>
              <a:t>Narkosmedel transporteras över, Ev med carrier mekanism. Pennto –mindre dos om man sprutar långsamt</a:t>
            </a:r>
          </a:p>
        </p:txBody>
      </p:sp>
      <p:sp>
        <p:nvSpPr>
          <p:cNvPr id="5222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9D7342-95B0-4B4B-85D4-A4EA5C901F2F}" type="slidenum">
              <a:rPr lang="en-US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sv-S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who received remifentanil experienced a 55% smaller increase in heart rate (p50.0001) and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40% smaller increase in systolic blood pressure (p50.0001) after Mayfield placement than patients who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received propofol. These data were retrospectively obtained from patients who were not randomized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 remifentanil versus propofol, and hence these data could be subject to possible confounding.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Nonetheless, these differences remained significant after multivariate analysis for possible confounding</a:t>
            </a:r>
          </a:p>
          <a:p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variables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a remifentanil bolus is more effective than a propofol bolus in blunting hemodynamic responses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Mayfield placement, and possibly for other short, intense nociceptive stimuli.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FFDB2-3C90-4113-93F2-6CC2B7EFB0D6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4864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Osmotiskt</a:t>
            </a:r>
            <a:r>
              <a:rPr lang="en-US" dirty="0"/>
              <a:t> </a:t>
            </a:r>
            <a:r>
              <a:rPr lang="en-US" dirty="0" err="1"/>
              <a:t>diuretikum</a:t>
            </a:r>
            <a:r>
              <a:rPr lang="en-US" dirty="0"/>
              <a:t> </a:t>
            </a:r>
            <a:r>
              <a:rPr lang="en-US" dirty="0" err="1"/>
              <a:t>verkar</a:t>
            </a:r>
            <a:r>
              <a:rPr lang="en-US" dirty="0"/>
              <a:t> I </a:t>
            </a:r>
            <a:r>
              <a:rPr lang="en-US" dirty="0" err="1"/>
              <a:t>njurtubuli</a:t>
            </a:r>
            <a:r>
              <a:rPr lang="en-US" dirty="0"/>
              <a:t> </a:t>
            </a:r>
          </a:p>
          <a:p>
            <a:r>
              <a:rPr lang="en-US" dirty="0" err="1"/>
              <a:t>Frisättning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protaglandin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ger</a:t>
            </a:r>
            <a:r>
              <a:rPr lang="en-US" dirty="0"/>
              <a:t> vasodilation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njurens</a:t>
            </a:r>
            <a:r>
              <a:rPr lang="en-US" dirty="0"/>
              <a:t> </a:t>
            </a:r>
            <a:r>
              <a:rPr lang="en-US" dirty="0" err="1"/>
              <a:t>kär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ytterligare</a:t>
            </a:r>
            <a:r>
              <a:rPr lang="en-US" dirty="0"/>
              <a:t> </a:t>
            </a:r>
            <a:r>
              <a:rPr lang="en-US" dirty="0" err="1"/>
              <a:t>ökar</a:t>
            </a:r>
            <a:r>
              <a:rPr lang="en-US" dirty="0"/>
              <a:t> </a:t>
            </a:r>
            <a:r>
              <a:rPr lang="en-US" dirty="0" err="1"/>
              <a:t>diuresen</a:t>
            </a:r>
            <a:endParaRPr lang="en-US" dirty="0"/>
          </a:p>
          <a:p>
            <a:r>
              <a:rPr lang="en-US" dirty="0"/>
              <a:t>Scavenger </a:t>
            </a:r>
            <a:r>
              <a:rPr lang="en-US" dirty="0" err="1"/>
              <a:t>effekt</a:t>
            </a:r>
            <a:endParaRPr lang="en-US" dirty="0"/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9819-3C5F-475E-B1B9-30E9D94CE32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787CA2-120A-4E17-A9DC-AA5F6E477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B4FFF3-49EA-49E6-B261-189F75F29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150A82-472F-4EA5-8346-C3E450F5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88E-76B3-4976-844F-0E3A5027DFB9}" type="datetimeFigureOut">
              <a:rPr lang="sv-SE" smtClean="0"/>
              <a:t>2021-04-24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211734-E816-4B03-A831-489274A2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B1DF47-3DA9-4438-86E6-76DF94D7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84AA-B8C1-45FA-9D15-6F366E9005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43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BA67C5-D1F8-4D36-871B-478AB922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8EE4D47-5815-44CB-84C9-4EB0DDC38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D93A68-7EF4-4893-8BAB-DD64FF99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88E-76B3-4976-844F-0E3A5027DFB9}" type="datetimeFigureOut">
              <a:rPr lang="sv-SE" smtClean="0"/>
              <a:t>2021-04-24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6D7285-0950-4D9A-8FDB-4F3E7353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263A21-A4E7-4A03-B986-C7B05435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84AA-B8C1-45FA-9D15-6F366E9005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89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8BD4C58-B2C7-4A5D-92F5-069E63055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C2D5EE-E9B5-471E-8910-94F94425A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7FDB0F-BEF8-4AD3-B736-C59634AA4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88E-76B3-4976-844F-0E3A5027DFB9}" type="datetimeFigureOut">
              <a:rPr lang="sv-SE" smtClean="0"/>
              <a:t>2021-04-24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DC60D0-3B19-4850-99E6-81CFEA70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9E7AA73-B23E-4866-BB46-989AFA60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84AA-B8C1-45FA-9D15-6F366E9005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912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DCD3941-651C-4943-A606-54E9D8596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31A4F21-E37C-47E3-8A70-5B4AE499B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9212418-864E-41C8-8FC3-85054D6D4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64728-5324-4525-9F60-F55BA2EBB87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87050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Rubrik, innehåll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F417F-FA75-4996-A798-7F8C43B6C3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505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80111C-11F7-43D8-8406-6C4E7C60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0D55AE-A26D-4F61-98B3-1770AAB31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90AB90-643D-477B-8031-F9B36B819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88E-76B3-4976-844F-0E3A5027DFB9}" type="datetimeFigureOut">
              <a:rPr lang="sv-SE" smtClean="0"/>
              <a:t>2021-04-24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55EDEC-9803-4F36-ACCC-200B28F7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0FB23D-EF01-4BD4-AD0B-BF3FDCA1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84AA-B8C1-45FA-9D15-6F366E9005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74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86BDFE-00B9-49CE-8D78-E1C586E5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54758A-4AE4-4EB0-B3BE-B517FDEF3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FA2D8B-9467-47C7-BC78-D2B70F8E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88E-76B3-4976-844F-0E3A5027DFB9}" type="datetimeFigureOut">
              <a:rPr lang="sv-SE" smtClean="0"/>
              <a:t>2021-04-24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F8CD73-FFB7-4A28-A58E-3AF7DBF9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7CFF67-3E3B-434E-BDBD-1EBB11F5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84AA-B8C1-45FA-9D15-6F366E9005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23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DC1F85-31E8-453D-9499-80B19BA0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14B4E2-8F86-4FFF-9D5F-3ACB7060F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1EFC86B-62CC-43AB-B1E5-4168F58A6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1DEC4E-C322-4A9E-A5EE-33A1344D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88E-76B3-4976-844F-0E3A5027DFB9}" type="datetimeFigureOut">
              <a:rPr lang="sv-SE" smtClean="0"/>
              <a:t>2021-04-24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69D8C55-E5CF-4704-A9B5-12EDF5D8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27BC649-9F93-4205-9B91-792FB739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84AA-B8C1-45FA-9D15-6F366E9005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15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D2CD63-DB11-4342-BF83-3C229744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035759-CA11-4527-8F58-466A542E6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22D4937-1CD1-4973-A326-533A2A654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F3C70AD-3A0B-427D-A541-DEB1587DD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948150B-E565-4E3A-8B34-CCB88A465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EB5979C-4D21-4728-83EA-E43E17640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88E-76B3-4976-844F-0E3A5027DFB9}" type="datetimeFigureOut">
              <a:rPr lang="sv-SE" smtClean="0"/>
              <a:t>2021-04-24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E59C51E-AA8A-4606-8069-2F0EA1FE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B7307B1-B5E3-4F1D-A970-B0162034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84AA-B8C1-45FA-9D15-6F366E9005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381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E415D9-D1AB-4886-BD3A-5A405D91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2D0D55E-1569-4B64-BFD8-3DF9BC82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88E-76B3-4976-844F-0E3A5027DFB9}" type="datetimeFigureOut">
              <a:rPr lang="sv-SE" smtClean="0"/>
              <a:t>2021-04-24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D3B2A0-1A34-49EF-9123-DA6FCEDA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DDD332-5156-4247-B4FD-73E2AABC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84AA-B8C1-45FA-9D15-6F366E9005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8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4C4AD5-9A4C-4854-A78C-C6D3DBF5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88E-76B3-4976-844F-0E3A5027DFB9}" type="datetimeFigureOut">
              <a:rPr lang="sv-SE" smtClean="0"/>
              <a:t>2021-04-24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B395214-EE9A-4AEB-A9C9-A3CBEE2D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CADBFF5-9215-434B-B0D9-AE5F6C53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84AA-B8C1-45FA-9D15-6F366E9005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906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929676-82BA-4078-819E-F865BB83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A00C60-BCCA-464E-AFD8-8EA580EF6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6462EE-B9CC-411E-84A3-39C23E2D9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853D89-5B01-4014-BA9B-DE463BF9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88E-76B3-4976-844F-0E3A5027DFB9}" type="datetimeFigureOut">
              <a:rPr lang="sv-SE" smtClean="0"/>
              <a:t>2021-04-24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DED7464-3776-401B-977B-53352D99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C6EE863-B14B-443D-A01E-FB3CBF22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84AA-B8C1-45FA-9D15-6F366E9005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3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AC7E72-99B7-46B5-B3E0-F1F2673C5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CBE0CDE-20CC-4208-8CCF-D40D6A9AE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F583EE-C1FA-4184-974B-0CD1E1666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E06D76-DED9-4141-BC96-A614303EF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688E-76B3-4976-844F-0E3A5027DFB9}" type="datetimeFigureOut">
              <a:rPr lang="sv-SE" smtClean="0"/>
              <a:t>2021-04-24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EF70EE6-01C9-4785-9003-6648CB3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42C2661-B927-4FFD-95C7-E7BC69B3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84AA-B8C1-45FA-9D15-6F366E9005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23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B49A89-FBFD-47D0-BB4D-F35002EDD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1174741-71CA-4E84-AA0A-077F4CE44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B535EE-4D2A-4EA1-829F-14BADF824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688E-76B3-4976-844F-0E3A5027DFB9}" type="datetimeFigureOut">
              <a:rPr lang="sv-SE" smtClean="0"/>
              <a:t>2021-04-24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E2FE28-CBCF-4DD7-A60F-F7959C07D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E9C67C-96D4-4F5F-B984-9C198C443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84AA-B8C1-45FA-9D15-6F366E9005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20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SDMO4vYkqdg&amp;NR=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EF7656-EB05-415F-997B-296336731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1783959"/>
            <a:ext cx="5803758" cy="1887709"/>
          </a:xfrm>
        </p:spPr>
        <p:txBody>
          <a:bodyPr anchor="b">
            <a:normAutofit/>
          </a:bodyPr>
          <a:lstStyle/>
          <a:p>
            <a:pPr algn="l"/>
            <a:r>
              <a:rPr lang="sv-SE" sz="5400" dirty="0" err="1">
                <a:solidFill>
                  <a:schemeClr val="bg1"/>
                </a:solidFill>
                <a:latin typeface="Algerian" panose="04020705040A02060702" pitchFamily="82" charset="0"/>
              </a:rPr>
              <a:t>Neuroanestesi</a:t>
            </a:r>
            <a:endParaRPr lang="sv-SE" sz="5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5A2142B-F125-4CEC-AE54-A1256633C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sv-SE" sz="2000" dirty="0">
                <a:solidFill>
                  <a:schemeClr val="bg1"/>
                </a:solidFill>
              </a:rPr>
              <a:t>Cecilia Lindgren MD. </a:t>
            </a:r>
            <a:r>
              <a:rPr lang="sv-SE" sz="2000" dirty="0" err="1">
                <a:solidFill>
                  <a:schemeClr val="bg1"/>
                </a:solidFill>
              </a:rPr>
              <a:t>Ph.D</a:t>
            </a:r>
            <a:r>
              <a:rPr lang="sv-SE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0CF4535-1721-4DF1-8104-223077C52AA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 r="-1" b="-1"/>
          <a:stretch/>
        </p:blipFill>
        <p:spPr bwMode="auto">
          <a:xfrm>
            <a:off x="-4530264" y="-1044321"/>
            <a:ext cx="3050535" cy="4511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043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2662" y="351031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sv-SE" sz="4400" b="1" dirty="0" err="1">
                <a:solidFill>
                  <a:schemeClr val="accent1">
                    <a:lumMod val="50000"/>
                  </a:schemeClr>
                </a:solidFill>
              </a:rPr>
              <a:t>Blood</a:t>
            </a:r>
            <a:r>
              <a:rPr lang="sv-SE" altLang="sv-SE" sz="4400" b="1" dirty="0">
                <a:solidFill>
                  <a:schemeClr val="accent1">
                    <a:lumMod val="50000"/>
                  </a:schemeClr>
                </a:solidFill>
              </a:rPr>
              <a:t>-Brain </a:t>
            </a:r>
            <a:r>
              <a:rPr lang="sv-SE" altLang="sv-SE" sz="4400" b="1" dirty="0" err="1">
                <a:solidFill>
                  <a:schemeClr val="accent1">
                    <a:lumMod val="50000"/>
                  </a:schemeClr>
                </a:solidFill>
              </a:rPr>
              <a:t>Barrier</a:t>
            </a:r>
            <a:r>
              <a:rPr lang="sv-SE" altLang="sv-SE" sz="4400" b="1" dirty="0">
                <a:solidFill>
                  <a:schemeClr val="accent1">
                    <a:lumMod val="50000"/>
                  </a:schemeClr>
                </a:solidFill>
              </a:rPr>
              <a:t> (BBB)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401098" y="1747839"/>
            <a:ext cx="6695768" cy="4210509"/>
            <a:chOff x="433" y="1101"/>
            <a:chExt cx="4702" cy="2306"/>
          </a:xfrm>
        </p:grpSpPr>
        <p:sp>
          <p:nvSpPr>
            <p:cNvPr id="24580" name="Oval 4"/>
            <p:cNvSpPr>
              <a:spLocks noChangeArrowheads="1"/>
            </p:cNvSpPr>
            <p:nvPr/>
          </p:nvSpPr>
          <p:spPr bwMode="auto">
            <a:xfrm>
              <a:off x="433" y="1921"/>
              <a:ext cx="670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auto">
            <a:xfrm>
              <a:off x="625" y="1921"/>
              <a:ext cx="238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>
              <a:off x="1105" y="1921"/>
              <a:ext cx="670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83" name="Oval 7"/>
            <p:cNvSpPr>
              <a:spLocks noChangeArrowheads="1"/>
            </p:cNvSpPr>
            <p:nvPr/>
          </p:nvSpPr>
          <p:spPr bwMode="auto">
            <a:xfrm>
              <a:off x="1297" y="1921"/>
              <a:ext cx="238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auto">
            <a:xfrm>
              <a:off x="1777" y="1921"/>
              <a:ext cx="670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85" name="Oval 9"/>
            <p:cNvSpPr>
              <a:spLocks noChangeArrowheads="1"/>
            </p:cNvSpPr>
            <p:nvPr/>
          </p:nvSpPr>
          <p:spPr bwMode="auto">
            <a:xfrm>
              <a:off x="1969" y="1921"/>
              <a:ext cx="238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>
              <a:off x="2449" y="1921"/>
              <a:ext cx="670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87" name="Oval 11"/>
            <p:cNvSpPr>
              <a:spLocks noChangeArrowheads="1"/>
            </p:cNvSpPr>
            <p:nvPr/>
          </p:nvSpPr>
          <p:spPr bwMode="auto">
            <a:xfrm>
              <a:off x="2641" y="1921"/>
              <a:ext cx="238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88" name="Oval 12"/>
            <p:cNvSpPr>
              <a:spLocks noChangeArrowheads="1"/>
            </p:cNvSpPr>
            <p:nvPr/>
          </p:nvSpPr>
          <p:spPr bwMode="auto">
            <a:xfrm>
              <a:off x="3121" y="1921"/>
              <a:ext cx="670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89" name="Oval 13"/>
            <p:cNvSpPr>
              <a:spLocks noChangeArrowheads="1"/>
            </p:cNvSpPr>
            <p:nvPr/>
          </p:nvSpPr>
          <p:spPr bwMode="auto">
            <a:xfrm>
              <a:off x="3313" y="1921"/>
              <a:ext cx="238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90" name="Oval 14"/>
            <p:cNvSpPr>
              <a:spLocks noChangeArrowheads="1"/>
            </p:cNvSpPr>
            <p:nvPr/>
          </p:nvSpPr>
          <p:spPr bwMode="auto">
            <a:xfrm>
              <a:off x="3793" y="1921"/>
              <a:ext cx="670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91" name="Oval 15"/>
            <p:cNvSpPr>
              <a:spLocks noChangeArrowheads="1"/>
            </p:cNvSpPr>
            <p:nvPr/>
          </p:nvSpPr>
          <p:spPr bwMode="auto">
            <a:xfrm>
              <a:off x="3985" y="1921"/>
              <a:ext cx="238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92" name="Oval 16"/>
            <p:cNvSpPr>
              <a:spLocks noChangeArrowheads="1"/>
            </p:cNvSpPr>
            <p:nvPr/>
          </p:nvSpPr>
          <p:spPr bwMode="auto">
            <a:xfrm>
              <a:off x="4465" y="1921"/>
              <a:ext cx="670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93" name="Oval 17"/>
            <p:cNvSpPr>
              <a:spLocks noChangeArrowheads="1"/>
            </p:cNvSpPr>
            <p:nvPr/>
          </p:nvSpPr>
          <p:spPr bwMode="auto">
            <a:xfrm>
              <a:off x="4657" y="1921"/>
              <a:ext cx="238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94" name="Oval 18"/>
            <p:cNvSpPr>
              <a:spLocks noChangeArrowheads="1"/>
            </p:cNvSpPr>
            <p:nvPr/>
          </p:nvSpPr>
          <p:spPr bwMode="auto">
            <a:xfrm>
              <a:off x="433" y="3265"/>
              <a:ext cx="670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95" name="Oval 19"/>
            <p:cNvSpPr>
              <a:spLocks noChangeArrowheads="1"/>
            </p:cNvSpPr>
            <p:nvPr/>
          </p:nvSpPr>
          <p:spPr bwMode="auto">
            <a:xfrm>
              <a:off x="673" y="3361"/>
              <a:ext cx="190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96" name="Oval 20"/>
            <p:cNvSpPr>
              <a:spLocks noChangeArrowheads="1"/>
            </p:cNvSpPr>
            <p:nvPr/>
          </p:nvSpPr>
          <p:spPr bwMode="auto">
            <a:xfrm>
              <a:off x="1105" y="3265"/>
              <a:ext cx="670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97" name="Oval 21"/>
            <p:cNvSpPr>
              <a:spLocks noChangeArrowheads="1"/>
            </p:cNvSpPr>
            <p:nvPr/>
          </p:nvSpPr>
          <p:spPr bwMode="auto">
            <a:xfrm>
              <a:off x="1345" y="3361"/>
              <a:ext cx="190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98" name="Oval 22"/>
            <p:cNvSpPr>
              <a:spLocks noChangeArrowheads="1"/>
            </p:cNvSpPr>
            <p:nvPr/>
          </p:nvSpPr>
          <p:spPr bwMode="auto">
            <a:xfrm>
              <a:off x="1777" y="3265"/>
              <a:ext cx="670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599" name="Oval 23"/>
            <p:cNvSpPr>
              <a:spLocks noChangeArrowheads="1"/>
            </p:cNvSpPr>
            <p:nvPr/>
          </p:nvSpPr>
          <p:spPr bwMode="auto">
            <a:xfrm>
              <a:off x="2017" y="3361"/>
              <a:ext cx="190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00" name="Oval 24"/>
            <p:cNvSpPr>
              <a:spLocks noChangeArrowheads="1"/>
            </p:cNvSpPr>
            <p:nvPr/>
          </p:nvSpPr>
          <p:spPr bwMode="auto">
            <a:xfrm>
              <a:off x="2449" y="3265"/>
              <a:ext cx="670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01" name="Oval 25"/>
            <p:cNvSpPr>
              <a:spLocks noChangeArrowheads="1"/>
            </p:cNvSpPr>
            <p:nvPr/>
          </p:nvSpPr>
          <p:spPr bwMode="auto">
            <a:xfrm>
              <a:off x="2689" y="3361"/>
              <a:ext cx="190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02" name="Oval 26"/>
            <p:cNvSpPr>
              <a:spLocks noChangeArrowheads="1"/>
            </p:cNvSpPr>
            <p:nvPr/>
          </p:nvSpPr>
          <p:spPr bwMode="auto">
            <a:xfrm>
              <a:off x="3121" y="3265"/>
              <a:ext cx="670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03" name="Oval 27"/>
            <p:cNvSpPr>
              <a:spLocks noChangeArrowheads="1"/>
            </p:cNvSpPr>
            <p:nvPr/>
          </p:nvSpPr>
          <p:spPr bwMode="auto">
            <a:xfrm>
              <a:off x="3361" y="3361"/>
              <a:ext cx="190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04" name="Oval 28"/>
            <p:cNvSpPr>
              <a:spLocks noChangeArrowheads="1"/>
            </p:cNvSpPr>
            <p:nvPr/>
          </p:nvSpPr>
          <p:spPr bwMode="auto">
            <a:xfrm>
              <a:off x="3793" y="3265"/>
              <a:ext cx="670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05" name="Oval 29"/>
            <p:cNvSpPr>
              <a:spLocks noChangeArrowheads="1"/>
            </p:cNvSpPr>
            <p:nvPr/>
          </p:nvSpPr>
          <p:spPr bwMode="auto">
            <a:xfrm>
              <a:off x="4033" y="3361"/>
              <a:ext cx="190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06" name="Oval 30"/>
            <p:cNvSpPr>
              <a:spLocks noChangeArrowheads="1"/>
            </p:cNvSpPr>
            <p:nvPr/>
          </p:nvSpPr>
          <p:spPr bwMode="auto">
            <a:xfrm>
              <a:off x="4465" y="3265"/>
              <a:ext cx="670" cy="14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07" name="Oval 31"/>
            <p:cNvSpPr>
              <a:spLocks noChangeArrowheads="1"/>
            </p:cNvSpPr>
            <p:nvPr/>
          </p:nvSpPr>
          <p:spPr bwMode="auto">
            <a:xfrm>
              <a:off x="4705" y="3361"/>
              <a:ext cx="190" cy="4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08" name="Oval 32"/>
            <p:cNvSpPr>
              <a:spLocks noChangeArrowheads="1"/>
            </p:cNvSpPr>
            <p:nvPr/>
          </p:nvSpPr>
          <p:spPr bwMode="auto">
            <a:xfrm>
              <a:off x="673" y="2401"/>
              <a:ext cx="718" cy="334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000000"/>
                </a:gs>
                <a:gs pos="100000">
                  <a:srgbClr val="FF3300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09" name="Oval 33"/>
            <p:cNvSpPr>
              <a:spLocks noChangeArrowheads="1"/>
            </p:cNvSpPr>
            <p:nvPr/>
          </p:nvSpPr>
          <p:spPr bwMode="auto">
            <a:xfrm>
              <a:off x="2065" y="2545"/>
              <a:ext cx="238" cy="526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50000">
                  <a:srgbClr val="000000"/>
                </a:gs>
                <a:gs pos="100000">
                  <a:srgbClr val="FF33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10" name="Oval 34"/>
            <p:cNvSpPr>
              <a:spLocks noChangeArrowheads="1"/>
            </p:cNvSpPr>
            <p:nvPr/>
          </p:nvSpPr>
          <p:spPr bwMode="auto">
            <a:xfrm>
              <a:off x="4081" y="2401"/>
              <a:ext cx="622" cy="574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000000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11" name="Oval 35"/>
            <p:cNvSpPr>
              <a:spLocks noChangeArrowheads="1"/>
            </p:cNvSpPr>
            <p:nvPr/>
          </p:nvSpPr>
          <p:spPr bwMode="auto">
            <a:xfrm>
              <a:off x="2881" y="2689"/>
              <a:ext cx="142" cy="14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12" name="Oval 36"/>
            <p:cNvSpPr>
              <a:spLocks noChangeArrowheads="1"/>
            </p:cNvSpPr>
            <p:nvPr/>
          </p:nvSpPr>
          <p:spPr bwMode="auto">
            <a:xfrm>
              <a:off x="3361" y="2785"/>
              <a:ext cx="142" cy="14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13" name="Oval 37"/>
            <p:cNvSpPr>
              <a:spLocks noChangeArrowheads="1"/>
            </p:cNvSpPr>
            <p:nvPr/>
          </p:nvSpPr>
          <p:spPr bwMode="auto">
            <a:xfrm>
              <a:off x="2977" y="2209"/>
              <a:ext cx="142" cy="14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14" name="Oval 38"/>
            <p:cNvSpPr>
              <a:spLocks noChangeArrowheads="1"/>
            </p:cNvSpPr>
            <p:nvPr/>
          </p:nvSpPr>
          <p:spPr bwMode="auto">
            <a:xfrm>
              <a:off x="1633" y="2785"/>
              <a:ext cx="142" cy="14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15" name="Oval 39"/>
            <p:cNvSpPr>
              <a:spLocks noChangeArrowheads="1"/>
            </p:cNvSpPr>
            <p:nvPr/>
          </p:nvSpPr>
          <p:spPr bwMode="auto">
            <a:xfrm>
              <a:off x="1009" y="2881"/>
              <a:ext cx="142" cy="14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16" name="Oval 40"/>
            <p:cNvSpPr>
              <a:spLocks noChangeArrowheads="1"/>
            </p:cNvSpPr>
            <p:nvPr/>
          </p:nvSpPr>
          <p:spPr bwMode="auto">
            <a:xfrm>
              <a:off x="1825" y="2305"/>
              <a:ext cx="142" cy="14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17" name="Oval 41"/>
            <p:cNvSpPr>
              <a:spLocks noChangeArrowheads="1"/>
            </p:cNvSpPr>
            <p:nvPr/>
          </p:nvSpPr>
          <p:spPr bwMode="auto">
            <a:xfrm>
              <a:off x="4033" y="2209"/>
              <a:ext cx="142" cy="14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18" name="Oval 42"/>
            <p:cNvSpPr>
              <a:spLocks noChangeArrowheads="1"/>
            </p:cNvSpPr>
            <p:nvPr/>
          </p:nvSpPr>
          <p:spPr bwMode="auto">
            <a:xfrm>
              <a:off x="2449" y="2401"/>
              <a:ext cx="94" cy="9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19" name="Oval 43"/>
            <p:cNvSpPr>
              <a:spLocks noChangeArrowheads="1"/>
            </p:cNvSpPr>
            <p:nvPr/>
          </p:nvSpPr>
          <p:spPr bwMode="auto">
            <a:xfrm>
              <a:off x="2737" y="2497"/>
              <a:ext cx="94" cy="9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20" name="Oval 44"/>
            <p:cNvSpPr>
              <a:spLocks noChangeArrowheads="1"/>
            </p:cNvSpPr>
            <p:nvPr/>
          </p:nvSpPr>
          <p:spPr bwMode="auto">
            <a:xfrm>
              <a:off x="2545" y="2785"/>
              <a:ext cx="94" cy="9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21" name="Oval 45"/>
            <p:cNvSpPr>
              <a:spLocks noChangeArrowheads="1"/>
            </p:cNvSpPr>
            <p:nvPr/>
          </p:nvSpPr>
          <p:spPr bwMode="auto">
            <a:xfrm>
              <a:off x="3217" y="2497"/>
              <a:ext cx="94" cy="9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22" name="Oval 46"/>
            <p:cNvSpPr>
              <a:spLocks noChangeArrowheads="1"/>
            </p:cNvSpPr>
            <p:nvPr/>
          </p:nvSpPr>
          <p:spPr bwMode="auto">
            <a:xfrm>
              <a:off x="1489" y="2305"/>
              <a:ext cx="94" cy="9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23" name="Oval 47"/>
            <p:cNvSpPr>
              <a:spLocks noChangeArrowheads="1"/>
            </p:cNvSpPr>
            <p:nvPr/>
          </p:nvSpPr>
          <p:spPr bwMode="auto">
            <a:xfrm>
              <a:off x="1393" y="3073"/>
              <a:ext cx="94" cy="9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24" name="Oval 48"/>
            <p:cNvSpPr>
              <a:spLocks noChangeArrowheads="1"/>
            </p:cNvSpPr>
            <p:nvPr/>
          </p:nvSpPr>
          <p:spPr bwMode="auto">
            <a:xfrm>
              <a:off x="3793" y="2785"/>
              <a:ext cx="94" cy="9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25" name="Oval 49"/>
            <p:cNvSpPr>
              <a:spLocks noChangeArrowheads="1"/>
            </p:cNvSpPr>
            <p:nvPr/>
          </p:nvSpPr>
          <p:spPr bwMode="auto">
            <a:xfrm>
              <a:off x="3649" y="2497"/>
              <a:ext cx="94" cy="9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26" name="Oval 50"/>
            <p:cNvSpPr>
              <a:spLocks noChangeArrowheads="1"/>
            </p:cNvSpPr>
            <p:nvPr/>
          </p:nvSpPr>
          <p:spPr bwMode="auto">
            <a:xfrm>
              <a:off x="2545" y="2497"/>
              <a:ext cx="94" cy="9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24627" name="Line 51"/>
            <p:cNvSpPr>
              <a:spLocks noChangeShapeType="1"/>
            </p:cNvSpPr>
            <p:nvPr/>
          </p:nvSpPr>
          <p:spPr bwMode="auto">
            <a:xfrm>
              <a:off x="1104" y="1689"/>
              <a:ext cx="0" cy="559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28" name="Rectangle 52"/>
            <p:cNvSpPr>
              <a:spLocks noChangeArrowheads="1"/>
            </p:cNvSpPr>
            <p:nvPr/>
          </p:nvSpPr>
          <p:spPr bwMode="auto">
            <a:xfrm>
              <a:off x="717" y="1389"/>
              <a:ext cx="87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v-SE" altLang="sv-SE" sz="2400" b="1">
                  <a:solidFill>
                    <a:srgbClr val="FFFF00"/>
                  </a:solidFill>
                  <a:latin typeface="Tahoma" pitchFamily="34" charset="0"/>
                </a:rPr>
                <a:t>Water</a:t>
              </a:r>
            </a:p>
          </p:txBody>
        </p:sp>
        <p:sp>
          <p:nvSpPr>
            <p:cNvPr id="24629" name="Line 53"/>
            <p:cNvSpPr>
              <a:spLocks noChangeShapeType="1"/>
            </p:cNvSpPr>
            <p:nvPr/>
          </p:nvSpPr>
          <p:spPr bwMode="auto">
            <a:xfrm>
              <a:off x="3792" y="1705"/>
              <a:ext cx="0" cy="527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0" name="Rectangle 54"/>
            <p:cNvSpPr>
              <a:spLocks noChangeArrowheads="1"/>
            </p:cNvSpPr>
            <p:nvPr/>
          </p:nvSpPr>
          <p:spPr bwMode="auto">
            <a:xfrm>
              <a:off x="3405" y="1389"/>
              <a:ext cx="87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v-SE" altLang="sv-SE" sz="2400" b="1">
                  <a:solidFill>
                    <a:srgbClr val="FFFF00"/>
                  </a:solidFill>
                  <a:latin typeface="Tahoma" pitchFamily="34" charset="0"/>
                </a:rPr>
                <a:t>Water</a:t>
              </a:r>
            </a:p>
          </p:txBody>
        </p:sp>
        <p:sp>
          <p:nvSpPr>
            <p:cNvPr id="24631" name="Rectangle 55"/>
            <p:cNvSpPr>
              <a:spLocks noChangeArrowheads="1"/>
            </p:cNvSpPr>
            <p:nvPr/>
          </p:nvSpPr>
          <p:spPr bwMode="auto">
            <a:xfrm>
              <a:off x="2109" y="1101"/>
              <a:ext cx="115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v-SE" altLang="sv-SE" sz="2400" b="1" dirty="0" err="1">
                  <a:solidFill>
                    <a:srgbClr val="FFFF00"/>
                  </a:solidFill>
                  <a:latin typeface="Tahoma" pitchFamily="34" charset="0"/>
                </a:rPr>
                <a:t>Thight</a:t>
              </a:r>
              <a:r>
                <a:rPr lang="sv-SE" altLang="sv-SE" sz="2400" b="1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sv-SE" altLang="sv-SE" sz="2400" b="1" dirty="0" err="1">
                  <a:solidFill>
                    <a:srgbClr val="FFFF00"/>
                  </a:solidFill>
                  <a:latin typeface="Tahoma" pitchFamily="34" charset="0"/>
                </a:rPr>
                <a:t>junctions</a:t>
              </a:r>
              <a:endParaRPr lang="sv-SE" altLang="sv-SE" sz="2400" b="1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24632" name="Line 56"/>
            <p:cNvSpPr>
              <a:spLocks noChangeShapeType="1"/>
            </p:cNvSpPr>
            <p:nvPr/>
          </p:nvSpPr>
          <p:spPr bwMode="auto">
            <a:xfrm>
              <a:off x="2448" y="1649"/>
              <a:ext cx="0" cy="30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67EEE1C5-30E3-4BAE-8501-F55E5A3F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665" y="0"/>
            <a:ext cx="3941625" cy="66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9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C0BFBD50-06CE-42F1-9AB9-3D9079057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622293" y="638145"/>
            <a:ext cx="4953934" cy="11601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sv-SE" sz="4000" b="1" u="sng" dirty="0" err="1">
                <a:latin typeface="Abadi" panose="020B0604020104020204" pitchFamily="34" charset="0"/>
              </a:rPr>
              <a:t>Blod-hjärn</a:t>
            </a:r>
            <a:r>
              <a:rPr lang="en-US" altLang="sv-SE" sz="4000" b="1" u="sng" dirty="0">
                <a:latin typeface="Abadi" panose="020B0604020104020204" pitchFamily="34" charset="0"/>
              </a:rPr>
              <a:t> </a:t>
            </a:r>
            <a:r>
              <a:rPr lang="en-US" altLang="sv-SE" sz="4000" b="1" u="sng" dirty="0" err="1">
                <a:latin typeface="Abadi" panose="020B0604020104020204" pitchFamily="34" charset="0"/>
              </a:rPr>
              <a:t>barriären</a:t>
            </a:r>
            <a:endParaRPr lang="en-US" altLang="sv-SE" sz="4000" b="1" u="sng" dirty="0">
              <a:latin typeface="Abadi" panose="020B0604020104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6" descr="BBB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710"/>
          <a:stretch/>
        </p:blipFill>
        <p:spPr>
          <a:xfrm>
            <a:off x="656844" y="722376"/>
            <a:ext cx="4782312" cy="5413248"/>
          </a:xfrm>
          <a:prstGeom prst="rect">
            <a:avLst/>
          </a:prstGeom>
          <a:noFill/>
          <a:effectLst/>
        </p:spPr>
      </p:pic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622295" y="1678488"/>
            <a:ext cx="4953932" cy="453943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altLang="sv-SE" sz="3200" dirty="0" err="1"/>
              <a:t>Endothelcellerna</a:t>
            </a:r>
            <a:r>
              <a:rPr lang="en-US" altLang="sv-SE" sz="3200" dirty="0"/>
              <a:t> </a:t>
            </a:r>
            <a:r>
              <a:rPr lang="en-US" altLang="sv-SE" sz="3200" dirty="0" err="1"/>
              <a:t>i</a:t>
            </a:r>
            <a:r>
              <a:rPr lang="en-US" altLang="sv-SE" sz="3200" dirty="0"/>
              <a:t> </a:t>
            </a:r>
            <a:r>
              <a:rPr lang="en-US" altLang="sv-SE" sz="3200" dirty="0" err="1"/>
              <a:t>hjärnans</a:t>
            </a:r>
            <a:r>
              <a:rPr lang="en-US" altLang="sv-SE" sz="3200" dirty="0"/>
              <a:t> </a:t>
            </a:r>
            <a:r>
              <a:rPr lang="en-US" altLang="sv-SE" sz="3200" dirty="0" err="1"/>
              <a:t>kappilärer</a:t>
            </a:r>
            <a:r>
              <a:rPr lang="en-US" altLang="sv-SE" sz="3200" dirty="0"/>
              <a:t> </a:t>
            </a:r>
            <a:r>
              <a:rPr lang="en-US" altLang="sv-SE" sz="3200" dirty="0" err="1"/>
              <a:t>är</a:t>
            </a:r>
            <a:r>
              <a:rPr lang="en-US" altLang="sv-SE" sz="3200" dirty="0"/>
              <a:t> </a:t>
            </a:r>
            <a:r>
              <a:rPr lang="en-US" altLang="sv-SE" sz="3200" dirty="0" err="1"/>
              <a:t>sammanfogade</a:t>
            </a:r>
            <a:r>
              <a:rPr lang="en-US" altLang="sv-SE" sz="3200" dirty="0"/>
              <a:t> av 	”</a:t>
            </a:r>
            <a:r>
              <a:rPr lang="en-US" altLang="sv-SE" sz="3200" b="1" dirty="0"/>
              <a:t>tight junctions” </a:t>
            </a:r>
          </a:p>
          <a:p>
            <a:pPr marL="0" indent="0">
              <a:buNone/>
            </a:pPr>
            <a:r>
              <a:rPr lang="en-US" altLang="sv-SE" sz="3200" dirty="0" err="1"/>
              <a:t>som</a:t>
            </a:r>
            <a:r>
              <a:rPr lang="en-US" altLang="sv-SE" sz="3200" dirty="0"/>
              <a:t> </a:t>
            </a:r>
            <a:r>
              <a:rPr lang="en-US" altLang="sv-SE" sz="3200" dirty="0" err="1"/>
              <a:t>skapar</a:t>
            </a:r>
            <a:r>
              <a:rPr lang="en-US" altLang="sv-SE" sz="3200" dirty="0"/>
              <a:t> </a:t>
            </a:r>
            <a:r>
              <a:rPr lang="en-US" altLang="sv-SE" sz="3200" dirty="0" err="1"/>
              <a:t>en</a:t>
            </a:r>
            <a:r>
              <a:rPr lang="en-US" altLang="sv-SE" sz="3200" dirty="0"/>
              <a:t> </a:t>
            </a:r>
            <a:r>
              <a:rPr lang="en-US" altLang="sv-SE" sz="3200" dirty="0" err="1"/>
              <a:t>effektiv</a:t>
            </a:r>
            <a:r>
              <a:rPr lang="en-US" altLang="sv-SE" sz="3200" dirty="0"/>
              <a:t> </a:t>
            </a:r>
            <a:r>
              <a:rPr lang="en-US" altLang="sv-SE" sz="3200" dirty="0" err="1"/>
              <a:t>barriär</a:t>
            </a:r>
            <a:r>
              <a:rPr lang="en-US" altLang="sv-SE" sz="3200" dirty="0"/>
              <a:t> mot </a:t>
            </a:r>
            <a:r>
              <a:rPr lang="en-US" altLang="sv-SE" sz="3200" dirty="0" err="1"/>
              <a:t>omgivningen</a:t>
            </a:r>
            <a:r>
              <a:rPr lang="en-US" altLang="sv-SE" sz="3200" dirty="0"/>
              <a:t>.   </a:t>
            </a:r>
          </a:p>
          <a:p>
            <a:pPr marL="0" indent="0">
              <a:buNone/>
            </a:pPr>
            <a:r>
              <a:rPr lang="en-US" altLang="sv-SE" sz="3200" dirty="0"/>
              <a:t>    </a:t>
            </a:r>
          </a:p>
          <a:p>
            <a:pPr marL="0" indent="0">
              <a:buNone/>
            </a:pPr>
            <a:r>
              <a:rPr lang="en-US" altLang="sv-SE" sz="3200" dirty="0" err="1"/>
              <a:t>Endast</a:t>
            </a:r>
            <a:r>
              <a:rPr lang="en-US" altLang="sv-SE" sz="3200" dirty="0"/>
              <a:t> </a:t>
            </a:r>
            <a:r>
              <a:rPr lang="en-US" altLang="sv-SE" sz="3200" dirty="0" err="1"/>
              <a:t>små</a:t>
            </a:r>
            <a:r>
              <a:rPr lang="en-US" altLang="sv-SE" sz="3200" dirty="0"/>
              <a:t> </a:t>
            </a:r>
            <a:r>
              <a:rPr lang="en-US" altLang="sv-SE" sz="3200" dirty="0" err="1"/>
              <a:t>molekyler</a:t>
            </a:r>
            <a:r>
              <a:rPr lang="en-US" altLang="sv-SE" sz="3200" dirty="0"/>
              <a:t> </a:t>
            </a:r>
            <a:r>
              <a:rPr lang="en-US" altLang="sv-SE" sz="3200" dirty="0" err="1"/>
              <a:t>som</a:t>
            </a:r>
            <a:r>
              <a:rPr lang="en-US" altLang="sv-SE" sz="3200" dirty="0"/>
              <a:t> </a:t>
            </a:r>
            <a:r>
              <a:rPr lang="en-US" altLang="sv-SE" sz="3200" dirty="0" err="1"/>
              <a:t>vatten</a:t>
            </a:r>
            <a:r>
              <a:rPr lang="en-US" altLang="sv-SE" sz="3200" dirty="0"/>
              <a:t>, CO2 </a:t>
            </a:r>
            <a:r>
              <a:rPr lang="en-US" altLang="sv-SE" sz="3200" dirty="0" err="1"/>
              <a:t>och</a:t>
            </a:r>
            <a:r>
              <a:rPr lang="en-US" altLang="sv-SE" sz="3200" dirty="0"/>
              <a:t> O2 </a:t>
            </a:r>
            <a:r>
              <a:rPr lang="en-US" altLang="sv-SE" sz="3200" dirty="0" err="1"/>
              <a:t>kan</a:t>
            </a:r>
            <a:r>
              <a:rPr lang="en-US" altLang="sv-SE" sz="3200" dirty="0"/>
              <a:t> med </a:t>
            </a:r>
            <a:r>
              <a:rPr lang="en-US" altLang="sv-SE" sz="3200" dirty="0" err="1"/>
              <a:t>lätthet</a:t>
            </a:r>
            <a:r>
              <a:rPr lang="en-US" altLang="sv-SE" sz="3200" dirty="0"/>
              <a:t> </a:t>
            </a:r>
            <a:r>
              <a:rPr lang="en-US" altLang="sv-SE" sz="3200" dirty="0" err="1"/>
              <a:t>passera</a:t>
            </a:r>
            <a:endParaRPr lang="en-US" altLang="sv-SE" sz="3200" dirty="0"/>
          </a:p>
        </p:txBody>
      </p:sp>
    </p:spTree>
    <p:extLst>
      <p:ext uri="{BB962C8B-B14F-4D97-AF65-F5344CB8AC3E}">
        <p14:creationId xmlns:p14="http://schemas.microsoft.com/office/powerpoint/2010/main" val="358588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E7F5A79-4572-4197-A4AD-20F2AF600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Tryck -Volym kurva Monroe-Kellie doktrinen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E885D51F-C6BF-4FB5-99D8-A6D6701956D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99967"/>
            <a:ext cx="6553545" cy="4866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773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710679D-19EA-4CDE-9F26-0C6716E8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Kompensatoriska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mekanismer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vid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ökat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intrakraniellt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tryck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 24" descr="http://img.medscape.com/article/713/300/713300-fig1.jpg">
            <a:extLst>
              <a:ext uri="{FF2B5EF4-FFF2-40B4-BE49-F238E27FC236}">
                <a16:creationId xmlns:a16="http://schemas.microsoft.com/office/drawing/2014/main" id="{60328378-91E6-4DD4-8879-5F4D4CFE90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008159"/>
            <a:ext cx="6553545" cy="48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18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17DE3D-6BDF-4F47-B957-479E738F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Autoregulationen</a:t>
            </a:r>
            <a:b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Blodtryck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F3270BD9-A245-4D7D-8A39-6BEE4E06205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319453"/>
            <a:ext cx="6553545" cy="4227036"/>
          </a:xfrm>
          <a:prstGeom prst="rect">
            <a:avLst/>
          </a:prstGeom>
          <a:noFill/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4F620B7-FC48-49C7-A9D8-F9BC93FA8AE0}"/>
              </a:ext>
            </a:extLst>
          </p:cNvPr>
          <p:cNvSpPr txBox="1"/>
          <p:nvPr/>
        </p:nvSpPr>
        <p:spPr>
          <a:xfrm>
            <a:off x="2170253" y="4328336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O2</a:t>
            </a:r>
          </a:p>
        </p:txBody>
      </p:sp>
    </p:spTree>
    <p:extLst>
      <p:ext uri="{BB962C8B-B14F-4D97-AF65-F5344CB8AC3E}">
        <p14:creationId xmlns:p14="http://schemas.microsoft.com/office/powerpoint/2010/main" val="2713726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4" name="Rectangle 72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5" name="Rectangle 74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532094" y="728599"/>
            <a:ext cx="4722956" cy="25823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sv-SE" u="sng" kern="1200" dirty="0">
                <a:solidFill>
                  <a:schemeClr val="tx1"/>
                </a:solidFill>
                <a:latin typeface="Abadi" panose="020B0604020104020204" pitchFamily="34" charset="0"/>
              </a:rPr>
              <a:t>Autoregulation av</a:t>
            </a:r>
            <a:br>
              <a:rPr lang="en-US" altLang="sv-SE" u="sng" kern="1200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US" altLang="sv-SE" u="sng" kern="1200" dirty="0" err="1">
                <a:solidFill>
                  <a:schemeClr val="tx1"/>
                </a:solidFill>
                <a:latin typeface="Abadi" panose="020B0604020104020204" pitchFamily="34" charset="0"/>
              </a:rPr>
              <a:t>blodflödet</a:t>
            </a:r>
            <a:br>
              <a:rPr lang="en-US" altLang="sv-SE" u="sng" kern="1200" dirty="0">
                <a:solidFill>
                  <a:schemeClr val="tx1"/>
                </a:solidFill>
                <a:latin typeface="Abadi" panose="020B0604020104020204" pitchFamily="34" charset="0"/>
              </a:rPr>
            </a:br>
            <a:br>
              <a:rPr lang="en-US" altLang="sv-SE" u="sng" dirty="0">
                <a:latin typeface="Abadi" panose="020B0604020104020204" pitchFamily="34" charset="0"/>
              </a:rPr>
            </a:br>
            <a:r>
              <a:rPr lang="en-US" altLang="sv-SE" u="sng" dirty="0" err="1">
                <a:latin typeface="Abadi" panose="020B0604020104020204" pitchFamily="34" charset="0"/>
              </a:rPr>
              <a:t>Blodtrycket</a:t>
            </a:r>
            <a:endParaRPr lang="en-US" altLang="sv-SE" u="sng" kern="12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31519" y="3429000"/>
            <a:ext cx="10785191" cy="28668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sv-SE" sz="2000" dirty="0"/>
              <a:t>De </a:t>
            </a:r>
            <a:r>
              <a:rPr lang="en-US" altLang="sv-SE" sz="2000" dirty="0" err="1"/>
              <a:t>cerebrala</a:t>
            </a:r>
            <a:r>
              <a:rPr lang="en-US" altLang="sv-SE" sz="2000" dirty="0"/>
              <a:t> </a:t>
            </a:r>
            <a:r>
              <a:rPr lang="en-US" altLang="sv-SE" sz="2000" dirty="0" err="1"/>
              <a:t>kärlens</a:t>
            </a:r>
            <a:r>
              <a:rPr lang="en-US" altLang="sv-SE" sz="2000" dirty="0"/>
              <a:t> </a:t>
            </a:r>
            <a:r>
              <a:rPr lang="en-US" altLang="sv-SE" sz="2000" dirty="0" err="1"/>
              <a:t>möjlighet</a:t>
            </a:r>
            <a:r>
              <a:rPr lang="en-US" altLang="sv-SE" sz="2000" dirty="0"/>
              <a:t> </a:t>
            </a:r>
            <a:r>
              <a:rPr lang="en-US" altLang="sv-SE" sz="2000" dirty="0" err="1"/>
              <a:t>att</a:t>
            </a:r>
            <a:r>
              <a:rPr lang="en-US" altLang="sv-SE" sz="2000" dirty="0"/>
              <a:t> </a:t>
            </a:r>
            <a:r>
              <a:rPr lang="en-US" altLang="sv-SE" sz="2000" dirty="0" err="1"/>
              <a:t>bibehålla</a:t>
            </a:r>
            <a:r>
              <a:rPr lang="en-US" altLang="sv-SE" sz="2000" dirty="0"/>
              <a:t> </a:t>
            </a:r>
            <a:r>
              <a:rPr lang="en-US" altLang="sv-SE" sz="2000" dirty="0" err="1"/>
              <a:t>ett</a:t>
            </a:r>
            <a:r>
              <a:rPr lang="en-US" altLang="sv-SE" sz="2000" dirty="0"/>
              <a:t> </a:t>
            </a:r>
            <a:r>
              <a:rPr lang="en-US" altLang="sv-SE" sz="2000" dirty="0" err="1"/>
              <a:t>konstant</a:t>
            </a:r>
            <a:r>
              <a:rPr lang="en-US" altLang="sv-SE" sz="2000" dirty="0"/>
              <a:t> </a:t>
            </a:r>
            <a:r>
              <a:rPr lang="en-US" altLang="sv-SE" sz="2000" dirty="0" err="1"/>
              <a:t>blodflöde</a:t>
            </a:r>
            <a:r>
              <a:rPr lang="en-US" altLang="sv-SE" sz="2000" dirty="0"/>
              <a:t> vid </a:t>
            </a:r>
            <a:r>
              <a:rPr lang="en-US" altLang="sv-SE" sz="2000" dirty="0" err="1"/>
              <a:t>olika</a:t>
            </a:r>
            <a:r>
              <a:rPr lang="en-US" altLang="sv-SE" sz="2000" dirty="0"/>
              <a:t> </a:t>
            </a:r>
            <a:r>
              <a:rPr lang="en-US" altLang="sv-SE" sz="2000" dirty="0" err="1"/>
              <a:t>blodtryck</a:t>
            </a:r>
            <a:r>
              <a:rPr lang="en-US" altLang="sv-SE" sz="2000" dirty="0"/>
              <a:t>.</a:t>
            </a:r>
          </a:p>
          <a:p>
            <a:r>
              <a:rPr lang="en-US" altLang="sv-SE" sz="2000" dirty="0"/>
              <a:t>MAP  50-150 mmHg</a:t>
            </a:r>
          </a:p>
          <a:p>
            <a:r>
              <a:rPr lang="en-US" altLang="sv-SE" sz="2000" dirty="0"/>
              <a:t>Vid </a:t>
            </a:r>
            <a:r>
              <a:rPr lang="en-US" altLang="sv-SE" sz="2000" dirty="0" err="1"/>
              <a:t>extremt</a:t>
            </a:r>
            <a:r>
              <a:rPr lang="en-US" altLang="sv-SE" sz="2000" dirty="0"/>
              <a:t> </a:t>
            </a:r>
            <a:r>
              <a:rPr lang="en-US" altLang="sv-SE" sz="2000" dirty="0" err="1"/>
              <a:t>höga</a:t>
            </a:r>
            <a:r>
              <a:rPr lang="en-US" altLang="sv-SE" sz="2000" dirty="0"/>
              <a:t> </a:t>
            </a:r>
            <a:r>
              <a:rPr lang="en-US" altLang="sv-SE" sz="2000" dirty="0" err="1"/>
              <a:t>samt</a:t>
            </a:r>
            <a:r>
              <a:rPr lang="en-US" altLang="sv-SE" sz="2000" dirty="0"/>
              <a:t> vid </a:t>
            </a:r>
            <a:r>
              <a:rPr lang="en-US" altLang="sv-SE" sz="2000" dirty="0" err="1"/>
              <a:t>extremt</a:t>
            </a:r>
            <a:r>
              <a:rPr lang="en-US" altLang="sv-SE" sz="2000" dirty="0"/>
              <a:t> </a:t>
            </a:r>
            <a:r>
              <a:rPr lang="en-US" altLang="sv-SE" sz="2000" dirty="0" err="1"/>
              <a:t>låga</a:t>
            </a:r>
            <a:r>
              <a:rPr lang="en-US" altLang="sv-SE" sz="2000" dirty="0"/>
              <a:t> </a:t>
            </a:r>
            <a:r>
              <a:rPr lang="en-US" altLang="sv-SE" sz="2000" dirty="0" err="1"/>
              <a:t>tryck</a:t>
            </a:r>
            <a:r>
              <a:rPr lang="en-US" altLang="sv-SE" sz="2000" dirty="0"/>
              <a:t> </a:t>
            </a:r>
            <a:r>
              <a:rPr lang="en-US" altLang="sv-SE" sz="2000" dirty="0" err="1"/>
              <a:t>blir</a:t>
            </a:r>
            <a:r>
              <a:rPr lang="en-US" altLang="sv-SE" sz="2000" dirty="0"/>
              <a:t> </a:t>
            </a:r>
            <a:r>
              <a:rPr lang="en-US" altLang="sv-SE" sz="2000" dirty="0" err="1"/>
              <a:t>flödet</a:t>
            </a:r>
            <a:r>
              <a:rPr lang="en-US" altLang="sv-SE" sz="2000" dirty="0"/>
              <a:t> </a:t>
            </a:r>
            <a:r>
              <a:rPr lang="en-US" altLang="sv-SE" sz="2000" dirty="0" err="1"/>
              <a:t>passivt</a:t>
            </a:r>
            <a:r>
              <a:rPr lang="en-US" altLang="sv-SE" sz="2000" dirty="0"/>
              <a:t> </a:t>
            </a:r>
            <a:r>
              <a:rPr lang="en-US" altLang="sv-SE" sz="2000" dirty="0" err="1"/>
              <a:t>beroende</a:t>
            </a:r>
            <a:r>
              <a:rPr lang="en-US" altLang="sv-SE" sz="2000" dirty="0"/>
              <a:t> av </a:t>
            </a:r>
            <a:r>
              <a:rPr lang="en-US" altLang="sv-SE" sz="2000" dirty="0" err="1"/>
              <a:t>trycket</a:t>
            </a:r>
            <a:r>
              <a:rPr lang="en-US" altLang="sv-SE" sz="2000" dirty="0"/>
              <a:t>.</a:t>
            </a:r>
          </a:p>
          <a:p>
            <a:r>
              <a:rPr lang="en-US" altLang="sv-SE" sz="2000" dirty="0"/>
              <a:t>Detta </a:t>
            </a:r>
            <a:r>
              <a:rPr lang="en-US" altLang="sv-SE" sz="2000" dirty="0" err="1"/>
              <a:t>kan</a:t>
            </a:r>
            <a:r>
              <a:rPr lang="en-US" altLang="sv-SE" sz="2000" dirty="0"/>
              <a:t> </a:t>
            </a:r>
            <a:r>
              <a:rPr lang="en-US" altLang="sv-SE" sz="2000" dirty="0" err="1"/>
              <a:t>också</a:t>
            </a:r>
            <a:r>
              <a:rPr lang="en-US" altLang="sv-SE" sz="2000" dirty="0"/>
              <a:t> </a:t>
            </a:r>
            <a:r>
              <a:rPr lang="en-US" altLang="sv-SE" sz="2000" dirty="0" err="1"/>
              <a:t>ske</a:t>
            </a:r>
            <a:r>
              <a:rPr lang="en-US" altLang="sv-SE" sz="2000" dirty="0"/>
              <a:t> vid </a:t>
            </a:r>
            <a:r>
              <a:rPr lang="en-US" altLang="sv-SE" sz="2000" dirty="0" err="1"/>
              <a:t>skallskador</a:t>
            </a:r>
            <a:r>
              <a:rPr lang="en-US" altLang="sv-SE" sz="2000" dirty="0"/>
              <a:t> med </a:t>
            </a:r>
            <a:r>
              <a:rPr lang="en-US" altLang="sv-SE" sz="2000" dirty="0" err="1"/>
              <a:t>upphävd</a:t>
            </a:r>
            <a:r>
              <a:rPr lang="en-US" altLang="sv-SE" sz="2000" dirty="0"/>
              <a:t>  autoregulation.</a:t>
            </a:r>
          </a:p>
          <a:p>
            <a:r>
              <a:rPr lang="en-US" altLang="sv-SE" sz="2000" dirty="0" err="1"/>
              <a:t>Hyppertoniker</a:t>
            </a:r>
            <a:r>
              <a:rPr lang="en-US" altLang="sv-SE" sz="2000" dirty="0"/>
              <a:t> har </a:t>
            </a:r>
            <a:r>
              <a:rPr lang="en-US" altLang="sv-SE" sz="2000" dirty="0" err="1"/>
              <a:t>en</a:t>
            </a:r>
            <a:r>
              <a:rPr lang="en-US" altLang="sv-SE" sz="2000" dirty="0"/>
              <a:t> </a:t>
            </a:r>
            <a:r>
              <a:rPr lang="en-US" altLang="sv-SE" sz="2000" dirty="0" err="1"/>
              <a:t>hö</a:t>
            </a:r>
            <a:r>
              <a:rPr lang="en-US" altLang="sv-SE" sz="2000" dirty="0"/>
              <a:t> </a:t>
            </a:r>
            <a:r>
              <a:rPr lang="en-US" altLang="sv-SE" sz="2000" dirty="0" err="1"/>
              <a:t>förskjuten</a:t>
            </a:r>
            <a:r>
              <a:rPr lang="en-US" altLang="sv-SE" sz="2000" dirty="0"/>
              <a:t> </a:t>
            </a:r>
            <a:r>
              <a:rPr lang="en-US" altLang="sv-SE" sz="2000" dirty="0" err="1"/>
              <a:t>kurva</a:t>
            </a:r>
            <a:r>
              <a:rPr lang="en-US" altLang="sv-SE" sz="2000" dirty="0"/>
              <a:t>. Barn </a:t>
            </a:r>
            <a:r>
              <a:rPr lang="en-US" altLang="sv-SE" sz="2000" dirty="0" err="1"/>
              <a:t>vä</a:t>
            </a:r>
            <a:r>
              <a:rPr lang="en-US" altLang="sv-SE" sz="2000" dirty="0"/>
              <a:t> </a:t>
            </a:r>
            <a:r>
              <a:rPr lang="en-US" altLang="sv-SE" sz="2000" dirty="0" err="1"/>
              <a:t>förskjuten</a:t>
            </a:r>
            <a:endParaRPr lang="en-US" altLang="sv-SE" sz="20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08A364-3E59-42F6-8CA8-4C83EE269C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43C62150-03F7-4B7E-B7A8-3B091D50AB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44315" y="339744"/>
            <a:ext cx="4515485" cy="29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3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sv-SE" u="sng" dirty="0">
                <a:latin typeface="Abadi" panose="020B0604020104020204" pitchFamily="34" charset="0"/>
              </a:rPr>
              <a:t>Autoregulation av </a:t>
            </a:r>
            <a:r>
              <a:rPr lang="en-US" altLang="sv-SE" u="sng" dirty="0" err="1">
                <a:latin typeface="Abadi" panose="020B0604020104020204" pitchFamily="34" charset="0"/>
              </a:rPr>
              <a:t>blodflödet</a:t>
            </a:r>
            <a:br>
              <a:rPr lang="en-US" altLang="sv-SE" u="sng" dirty="0">
                <a:latin typeface="Abadi" panose="020B0604020104020204" pitchFamily="34" charset="0"/>
              </a:rPr>
            </a:br>
            <a:r>
              <a:rPr lang="en-US" altLang="sv-SE" kern="1200" dirty="0">
                <a:latin typeface="Abadi" panose="020B0604020104020204" pitchFamily="34" charset="0"/>
              </a:rPr>
              <a:t>CO</a:t>
            </a:r>
            <a:r>
              <a:rPr lang="en-US" altLang="sv-SE" kern="1200" baseline="-25000" dirty="0">
                <a:latin typeface="Abadi" panose="020B0604020104020204" pitchFamily="34" charset="0"/>
              </a:rPr>
              <a:t>2</a:t>
            </a:r>
            <a:r>
              <a:rPr lang="en-US" altLang="sv-SE" kern="1200" dirty="0">
                <a:latin typeface="Abadi" panose="020B0604020104020204" pitchFamily="34" charset="0"/>
              </a:rPr>
              <a:t> </a:t>
            </a:r>
            <a:r>
              <a:rPr lang="en-US" altLang="sv-SE" kern="1200" dirty="0" err="1">
                <a:latin typeface="Abadi" panose="020B0604020104020204" pitchFamily="34" charset="0"/>
              </a:rPr>
              <a:t>Reaktivitet</a:t>
            </a:r>
            <a:endParaRPr lang="en-US" altLang="sv-SE" kern="1200" dirty="0">
              <a:latin typeface="Abadi" panose="020B0604020104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sv-SE" sz="1600" dirty="0">
                <a:solidFill>
                  <a:srgbClr val="FFFFFF"/>
                </a:solidFill>
              </a:rPr>
              <a:t>CO2 </a:t>
            </a:r>
            <a:r>
              <a:rPr lang="en-US" altLang="sv-SE" sz="1600" dirty="0" err="1">
                <a:solidFill>
                  <a:srgbClr val="FFFFFF"/>
                </a:solidFill>
              </a:rPr>
              <a:t>reaktivitet.Förändringar</a:t>
            </a:r>
            <a:r>
              <a:rPr lang="en-US" altLang="sv-SE" sz="1600" dirty="0">
                <a:solidFill>
                  <a:srgbClr val="FFFFFF"/>
                </a:solidFill>
              </a:rPr>
              <a:t> iPaCO2 ger </a:t>
            </a:r>
            <a:r>
              <a:rPr lang="en-US" altLang="sv-SE" sz="1600" dirty="0" err="1">
                <a:solidFill>
                  <a:srgbClr val="FFFFFF"/>
                </a:solidFill>
              </a:rPr>
              <a:t>förändringar</a:t>
            </a:r>
            <a:r>
              <a:rPr lang="en-US" altLang="sv-SE" sz="1600" dirty="0">
                <a:solidFill>
                  <a:srgbClr val="FFFFFF"/>
                </a:solidFill>
              </a:rPr>
              <a:t> </a:t>
            </a:r>
            <a:r>
              <a:rPr lang="en-US" altLang="sv-SE" sz="1600" dirty="0" err="1">
                <a:solidFill>
                  <a:srgbClr val="FFFFFF"/>
                </a:solidFill>
              </a:rPr>
              <a:t>i</a:t>
            </a:r>
            <a:r>
              <a:rPr lang="en-US" altLang="sv-SE" sz="1600" dirty="0">
                <a:solidFill>
                  <a:srgbClr val="FFFFFF"/>
                </a:solidFill>
              </a:rPr>
              <a:t> </a:t>
            </a:r>
            <a:r>
              <a:rPr lang="en-US" altLang="sv-SE" sz="1600" dirty="0" err="1">
                <a:solidFill>
                  <a:srgbClr val="FFFFFF"/>
                </a:solidFill>
              </a:rPr>
              <a:t>extracellulärt</a:t>
            </a:r>
            <a:r>
              <a:rPr lang="en-US" altLang="sv-SE" sz="1600" dirty="0">
                <a:solidFill>
                  <a:srgbClr val="FFFFFF"/>
                </a:solidFill>
              </a:rPr>
              <a:t> pH </a:t>
            </a:r>
            <a:r>
              <a:rPr lang="en-US" altLang="sv-SE" sz="1600" dirty="0" err="1">
                <a:solidFill>
                  <a:srgbClr val="FFFFFF"/>
                </a:solidFill>
              </a:rPr>
              <a:t>som</a:t>
            </a:r>
            <a:r>
              <a:rPr lang="en-US" altLang="sv-SE" sz="1600" dirty="0">
                <a:solidFill>
                  <a:srgbClr val="FFFFFF"/>
                </a:solidFill>
              </a:rPr>
              <a:t> </a:t>
            </a:r>
            <a:r>
              <a:rPr lang="en-US" altLang="sv-SE" sz="1600" dirty="0" err="1">
                <a:solidFill>
                  <a:srgbClr val="FFFFFF"/>
                </a:solidFill>
              </a:rPr>
              <a:t>i</a:t>
            </a:r>
            <a:r>
              <a:rPr lang="en-US" altLang="sv-SE" sz="1600" dirty="0">
                <a:solidFill>
                  <a:srgbClr val="FFFFFF"/>
                </a:solidFill>
              </a:rPr>
              <a:t> sin tur </a:t>
            </a:r>
            <a:r>
              <a:rPr lang="en-US" altLang="sv-SE" sz="1600" dirty="0" err="1">
                <a:solidFill>
                  <a:srgbClr val="FFFFFF"/>
                </a:solidFill>
              </a:rPr>
              <a:t>påverkar</a:t>
            </a:r>
            <a:r>
              <a:rPr lang="en-US" altLang="sv-SE" sz="1600" dirty="0">
                <a:solidFill>
                  <a:srgbClr val="FFFFFF"/>
                </a:solidFill>
              </a:rPr>
              <a:t> den </a:t>
            </a:r>
            <a:r>
              <a:rPr lang="en-US" altLang="sv-SE" sz="1600" dirty="0" err="1">
                <a:solidFill>
                  <a:srgbClr val="FFFFFF"/>
                </a:solidFill>
              </a:rPr>
              <a:t>vaskulära</a:t>
            </a:r>
            <a:r>
              <a:rPr lang="en-US" altLang="sv-SE" sz="1600" dirty="0">
                <a:solidFill>
                  <a:srgbClr val="FFFFFF"/>
                </a:solidFill>
              </a:rPr>
              <a:t> </a:t>
            </a:r>
            <a:r>
              <a:rPr lang="en-US" altLang="sv-SE" sz="1600" dirty="0" err="1">
                <a:solidFill>
                  <a:srgbClr val="FFFFFF"/>
                </a:solidFill>
              </a:rPr>
              <a:t>resistansen</a:t>
            </a:r>
            <a:r>
              <a:rPr lang="en-US" altLang="sv-SE" sz="1600" dirty="0">
                <a:solidFill>
                  <a:srgbClr val="FFFFFF"/>
                </a:solidFill>
              </a:rPr>
              <a:t>.</a:t>
            </a:r>
          </a:p>
          <a:p>
            <a:endParaRPr lang="en-US" altLang="sv-SE" sz="1600" dirty="0">
              <a:solidFill>
                <a:srgbClr val="FFFFFF"/>
              </a:solidFill>
            </a:endParaRPr>
          </a:p>
          <a:p>
            <a:r>
              <a:rPr lang="en-US" altLang="sv-SE" sz="1600" dirty="0">
                <a:solidFill>
                  <a:srgbClr val="FFFFFF"/>
                </a:solidFill>
                <a:sym typeface="Wingdings" pitchFamily="2" charset="2"/>
              </a:rPr>
              <a:t>PaCO2 (hypoventilation) ger CBF</a:t>
            </a:r>
          </a:p>
          <a:p>
            <a:r>
              <a:rPr lang="en-US" altLang="sv-SE" sz="1600" dirty="0">
                <a:solidFill>
                  <a:srgbClr val="FFFFFF"/>
                </a:solidFill>
                <a:sym typeface="Wingdings" pitchFamily="2" charset="2"/>
              </a:rPr>
              <a:t>PaCO2 (hyperventilation) ger CBF</a:t>
            </a:r>
          </a:p>
          <a:p>
            <a:endParaRPr lang="en-US" altLang="sv-SE" sz="1600" dirty="0">
              <a:solidFill>
                <a:srgbClr val="FFFFFF"/>
              </a:solidFill>
              <a:sym typeface="Wingdings" pitchFamily="2" charset="2"/>
            </a:endParaRPr>
          </a:p>
          <a:p>
            <a:r>
              <a:rPr lang="en-US" altLang="sv-SE" sz="1600" dirty="0">
                <a:solidFill>
                  <a:srgbClr val="FFFFFF"/>
                </a:solidFill>
                <a:sym typeface="Wingdings" pitchFamily="2" charset="2"/>
              </a:rPr>
              <a:t>ICP </a:t>
            </a:r>
            <a:r>
              <a:rPr lang="en-US" altLang="sv-SE" sz="1600" dirty="0" err="1">
                <a:solidFill>
                  <a:srgbClr val="FFFFFF"/>
                </a:solidFill>
                <a:sym typeface="Wingdings" pitchFamily="2" charset="2"/>
              </a:rPr>
              <a:t>sjunker</a:t>
            </a:r>
            <a:r>
              <a:rPr lang="en-US" altLang="sv-SE" sz="16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altLang="sv-SE" sz="1600" dirty="0" err="1">
                <a:solidFill>
                  <a:srgbClr val="FFFFFF"/>
                </a:solidFill>
                <a:sym typeface="Wingdings" pitchFamily="2" charset="2"/>
              </a:rPr>
              <a:t>snabbt</a:t>
            </a:r>
            <a:r>
              <a:rPr lang="en-US" altLang="sv-SE" sz="1600" dirty="0">
                <a:solidFill>
                  <a:srgbClr val="FFFFFF"/>
                </a:solidFill>
                <a:sym typeface="Wingdings" pitchFamily="2" charset="2"/>
              </a:rPr>
              <a:t> vid </a:t>
            </a:r>
            <a:r>
              <a:rPr lang="en-US" altLang="sv-SE" sz="1600" dirty="0" err="1">
                <a:solidFill>
                  <a:srgbClr val="FFFFFF"/>
                </a:solidFill>
                <a:sym typeface="Wingdings" pitchFamily="2" charset="2"/>
              </a:rPr>
              <a:t>fungerande</a:t>
            </a:r>
            <a:r>
              <a:rPr lang="en-US" altLang="sv-SE" sz="1600" dirty="0">
                <a:solidFill>
                  <a:srgbClr val="FFFFFF"/>
                </a:solidFill>
                <a:sym typeface="Wingdings" pitchFamily="2" charset="2"/>
              </a:rPr>
              <a:t> CO2 </a:t>
            </a:r>
            <a:r>
              <a:rPr lang="en-US" altLang="sv-SE" sz="1600" dirty="0" err="1">
                <a:solidFill>
                  <a:srgbClr val="FFFFFF"/>
                </a:solidFill>
                <a:sym typeface="Wingdings" pitchFamily="2" charset="2"/>
              </a:rPr>
              <a:t>reaktivitet</a:t>
            </a:r>
            <a:r>
              <a:rPr lang="en-US" altLang="sv-SE" sz="16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altLang="sv-SE" sz="1600" dirty="0" err="1">
                <a:solidFill>
                  <a:srgbClr val="FFFFFF"/>
                </a:solidFill>
                <a:sym typeface="Wingdings" pitchFamily="2" charset="2"/>
              </a:rPr>
              <a:t>och</a:t>
            </a:r>
            <a:r>
              <a:rPr lang="en-US" altLang="sv-SE" sz="1600" dirty="0">
                <a:solidFill>
                  <a:srgbClr val="FFFFFF"/>
                </a:solidFill>
                <a:sym typeface="Wingdings" pitchFamily="2" charset="2"/>
              </a:rPr>
              <a:t> hyperventilation.</a:t>
            </a:r>
          </a:p>
          <a:p>
            <a:endParaRPr lang="en-US" altLang="sv-SE" sz="1600" dirty="0">
              <a:solidFill>
                <a:srgbClr val="FFFFFF"/>
              </a:solidFill>
              <a:sym typeface="Wingdings" pitchFamily="2" charset="2"/>
            </a:endParaRPr>
          </a:p>
          <a:p>
            <a:r>
              <a:rPr lang="en-US" altLang="sv-SE" sz="1600" dirty="0" err="1">
                <a:solidFill>
                  <a:srgbClr val="FFFFFF"/>
                </a:solidFill>
                <a:sym typeface="Wingdings" pitchFamily="2" charset="2"/>
              </a:rPr>
              <a:t>Effekten</a:t>
            </a:r>
            <a:r>
              <a:rPr lang="en-US" altLang="sv-SE" sz="1600" dirty="0">
                <a:solidFill>
                  <a:srgbClr val="FFFFFF"/>
                </a:solidFill>
                <a:sym typeface="Wingdings" pitchFamily="2" charset="2"/>
              </a:rPr>
              <a:t> av hyperventilation </a:t>
            </a:r>
            <a:r>
              <a:rPr lang="en-US" altLang="sv-SE" sz="1600" dirty="0" err="1">
                <a:solidFill>
                  <a:srgbClr val="FFFFFF"/>
                </a:solidFill>
                <a:sym typeface="Wingdings" pitchFamily="2" charset="2"/>
              </a:rPr>
              <a:t>avtar</a:t>
            </a:r>
            <a:r>
              <a:rPr lang="en-US" altLang="sv-SE" sz="16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en-US" altLang="sv-SE" sz="1600" dirty="0" err="1">
                <a:solidFill>
                  <a:srgbClr val="FFFFFF"/>
                </a:solidFill>
                <a:sym typeface="Wingdings" pitchFamily="2" charset="2"/>
              </a:rPr>
              <a:t>efter</a:t>
            </a:r>
            <a:r>
              <a:rPr lang="en-US" altLang="sv-SE" sz="1600" dirty="0">
                <a:solidFill>
                  <a:srgbClr val="FFFFFF"/>
                </a:solidFill>
                <a:sym typeface="Wingdings" pitchFamily="2" charset="2"/>
              </a:rPr>
              <a:t> 3-6 </a:t>
            </a:r>
            <a:r>
              <a:rPr lang="en-US" altLang="sv-SE" sz="1600" dirty="0" err="1">
                <a:solidFill>
                  <a:srgbClr val="FFFFFF"/>
                </a:solidFill>
                <a:sym typeface="Wingdings" pitchFamily="2" charset="2"/>
              </a:rPr>
              <a:t>timmar</a:t>
            </a:r>
            <a:endParaRPr lang="en-US" altLang="sv-SE" sz="1600" dirty="0">
              <a:solidFill>
                <a:srgbClr val="FFFFFF"/>
              </a:solidFill>
              <a:sym typeface="Wingdings" pitchFamily="2" charset="2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B6D174-2064-4251-99D0-82896CA6A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2246" y="6071991"/>
            <a:ext cx="5181600" cy="441960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C5138AD-D585-4343-A9B4-B0CC8CF9B16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" t="772" r="8859"/>
          <a:stretch/>
        </p:blipFill>
        <p:spPr bwMode="auto">
          <a:xfrm>
            <a:off x="524256" y="2386208"/>
            <a:ext cx="6377585" cy="4033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418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3A146A-CE19-4136-9ED1-83A330E3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sv-SE" sz="4900" u="sng" kern="1200" dirty="0">
                <a:solidFill>
                  <a:schemeClr val="tx1"/>
                </a:solidFill>
                <a:latin typeface="Abadi" panose="020B0604020104020204" pitchFamily="34" charset="0"/>
              </a:rPr>
              <a:t>Autoregulation av </a:t>
            </a:r>
            <a:r>
              <a:rPr lang="en-US" altLang="sv-SE" sz="4900" u="sng" kern="1200" dirty="0" err="1">
                <a:solidFill>
                  <a:schemeClr val="tx1"/>
                </a:solidFill>
                <a:latin typeface="Abadi" panose="020B0604020104020204" pitchFamily="34" charset="0"/>
              </a:rPr>
              <a:t>blodflödet</a:t>
            </a:r>
            <a:r>
              <a:rPr lang="en-US" altLang="sv-SE" sz="4900" u="sng" kern="12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br>
              <a:rPr lang="en-US" altLang="sv-SE" sz="4900" u="sng" kern="1200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US" sz="4900" kern="1200" dirty="0">
                <a:solidFill>
                  <a:schemeClr val="tx1"/>
                </a:solidFill>
                <a:latin typeface="Abadi" panose="020B0604020104020204" pitchFamily="34" charset="0"/>
              </a:rPr>
              <a:t>Cerebral Metabolism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 descr="Illustration of the relation between cerebral metabolic rate and... |  Download Scientific Diagram">
            <a:extLst>
              <a:ext uri="{FF2B5EF4-FFF2-40B4-BE49-F238E27FC236}">
                <a16:creationId xmlns:a16="http://schemas.microsoft.com/office/drawing/2014/main" id="{35C24C4F-555B-4A5B-A7A4-003EA76209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17007" y="2537564"/>
            <a:ext cx="5181600" cy="395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3E9A89-5495-4211-B2F6-F70A07E91C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050" name="Picture 2" descr="Cerebral Metabolism">
            <a:extLst>
              <a:ext uri="{FF2B5EF4-FFF2-40B4-BE49-F238E27FC236}">
                <a16:creationId xmlns:a16="http://schemas.microsoft.com/office/drawing/2014/main" id="{139A0713-A21D-4D24-9FDC-411E40E69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 r="7506" b="1"/>
          <a:stretch/>
        </p:blipFill>
        <p:spPr bwMode="auto">
          <a:xfrm>
            <a:off x="793393" y="1825625"/>
            <a:ext cx="5136795" cy="34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71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818" name="Rubrik 5"/>
          <p:cNvSpPr>
            <a:spLocks noGrp="1"/>
          </p:cNvSpPr>
          <p:nvPr>
            <p:ph type="title"/>
          </p:nvPr>
        </p:nvSpPr>
        <p:spPr>
          <a:xfrm>
            <a:off x="1018003" y="635714"/>
            <a:ext cx="10306520" cy="1332600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altLang="sv-SE" sz="4000" u="sng" dirty="0">
                <a:latin typeface="Abadi" panose="020B0604020104020204" pitchFamily="34" charset="0"/>
              </a:rPr>
            </a:br>
            <a:r>
              <a:rPr lang="en-US" altLang="sv-SE" sz="4000" dirty="0">
                <a:solidFill>
                  <a:srgbClr val="FFFFFF"/>
                </a:solidFill>
              </a:rPr>
              <a:t>Cerebral metabolism</a:t>
            </a:r>
          </a:p>
        </p:txBody>
      </p:sp>
      <p:sp>
        <p:nvSpPr>
          <p:cNvPr id="34819" name="Platshållare för text 6"/>
          <p:cNvSpPr>
            <a:spLocks noGrp="1"/>
          </p:cNvSpPr>
          <p:nvPr>
            <p:ph type="body" sz="half" idx="1"/>
          </p:nvPr>
        </p:nvSpPr>
        <p:spPr>
          <a:xfrm>
            <a:off x="1222645" y="2231382"/>
            <a:ext cx="5192872" cy="436355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sv-SE" sz="2400" dirty="0"/>
              <a:t>GLUCOS </a:t>
            </a:r>
            <a:r>
              <a:rPr lang="en-US" altLang="sv-SE" sz="2400" dirty="0" err="1"/>
              <a:t>används</a:t>
            </a:r>
            <a:r>
              <a:rPr lang="en-US" altLang="sv-SE" sz="2400" dirty="0"/>
              <a:t> till 90% </a:t>
            </a:r>
            <a:r>
              <a:rPr lang="en-US" altLang="sv-SE" sz="2400" dirty="0" err="1"/>
              <a:t>oxideras</a:t>
            </a:r>
            <a:r>
              <a:rPr lang="en-US" altLang="sv-SE" sz="2400" dirty="0"/>
              <a:t> till CO</a:t>
            </a:r>
            <a:r>
              <a:rPr lang="en-US" altLang="sv-SE" sz="2400" baseline="-25000" dirty="0"/>
              <a:t>2</a:t>
            </a:r>
            <a:r>
              <a:rPr lang="en-US" altLang="sv-SE" sz="2400" dirty="0"/>
              <a:t>+vatten</a:t>
            </a:r>
          </a:p>
          <a:p>
            <a:endParaRPr lang="en-US" altLang="sv-SE" sz="1100" dirty="0"/>
          </a:p>
          <a:p>
            <a:r>
              <a:rPr lang="en-US" altLang="sv-SE" sz="2400" dirty="0" err="1"/>
              <a:t>Hjärnan</a:t>
            </a:r>
            <a:r>
              <a:rPr lang="en-US" altLang="sv-SE" sz="2400" dirty="0"/>
              <a:t> </a:t>
            </a:r>
            <a:r>
              <a:rPr lang="en-US" altLang="sv-SE" sz="2400" dirty="0" err="1"/>
              <a:t>kan</a:t>
            </a:r>
            <a:r>
              <a:rPr lang="en-US" altLang="sv-SE" sz="2400" dirty="0"/>
              <a:t> </a:t>
            </a:r>
            <a:r>
              <a:rPr lang="en-US" altLang="sv-SE" sz="2400" dirty="0" err="1"/>
              <a:t>metabolisera</a:t>
            </a:r>
            <a:r>
              <a:rPr lang="en-US" altLang="sv-SE" sz="2400" dirty="0"/>
              <a:t> </a:t>
            </a:r>
            <a:r>
              <a:rPr lang="en-US" altLang="sv-SE" sz="2400" dirty="0" err="1"/>
              <a:t>ketoner</a:t>
            </a:r>
            <a:r>
              <a:rPr lang="en-US" altLang="sv-SE" sz="2400" dirty="0"/>
              <a:t>, </a:t>
            </a:r>
            <a:r>
              <a:rPr lang="en-US" altLang="sv-SE" sz="2400" dirty="0" err="1"/>
              <a:t>lactat</a:t>
            </a:r>
            <a:r>
              <a:rPr lang="en-US" altLang="sv-SE" sz="2400" dirty="0"/>
              <a:t>, </a:t>
            </a:r>
            <a:r>
              <a:rPr lang="en-US" altLang="sv-SE" sz="2400" dirty="0" err="1"/>
              <a:t>fettsyroroch</a:t>
            </a:r>
            <a:r>
              <a:rPr lang="en-US" altLang="sv-SE" sz="2400" dirty="0"/>
              <a:t> </a:t>
            </a:r>
            <a:r>
              <a:rPr lang="en-US" altLang="sv-SE" sz="2400" dirty="0" err="1"/>
              <a:t>aminosyror</a:t>
            </a:r>
            <a:endParaRPr lang="en-US" altLang="sv-SE" sz="2400" dirty="0"/>
          </a:p>
          <a:p>
            <a:endParaRPr lang="en-US" altLang="sv-SE" sz="1200" dirty="0"/>
          </a:p>
          <a:p>
            <a:r>
              <a:rPr lang="en-US" altLang="sv-SE" sz="2400" dirty="0"/>
              <a:t>Ca 10% av </a:t>
            </a:r>
            <a:r>
              <a:rPr lang="en-US" altLang="sv-SE" sz="2400" dirty="0" err="1"/>
              <a:t>kroppens</a:t>
            </a:r>
            <a:r>
              <a:rPr lang="en-US" altLang="sv-SE" sz="2400" dirty="0"/>
              <a:t> </a:t>
            </a:r>
            <a:r>
              <a:rPr lang="en-US" altLang="sv-SE" sz="2400" dirty="0" err="1"/>
              <a:t>glucos</a:t>
            </a:r>
            <a:r>
              <a:rPr lang="en-US" altLang="sv-SE" sz="2400" dirty="0"/>
              <a:t> </a:t>
            </a:r>
            <a:r>
              <a:rPr lang="en-US" altLang="sv-SE" sz="2400" dirty="0" err="1"/>
              <a:t>används</a:t>
            </a:r>
            <a:r>
              <a:rPr lang="en-US" altLang="sv-SE" sz="2400" dirty="0"/>
              <a:t> I </a:t>
            </a:r>
            <a:r>
              <a:rPr lang="en-US" altLang="sv-SE" sz="2400" dirty="0" err="1"/>
              <a:t>vila</a:t>
            </a:r>
            <a:r>
              <a:rPr lang="en-US" altLang="sv-SE" sz="2400" dirty="0"/>
              <a:t>. </a:t>
            </a:r>
          </a:p>
          <a:p>
            <a:r>
              <a:rPr lang="en-US" altLang="sv-SE" sz="2400" dirty="0"/>
              <a:t>Inga glycogen </a:t>
            </a:r>
            <a:r>
              <a:rPr lang="en-US" altLang="sv-SE" sz="2400" dirty="0" err="1"/>
              <a:t>depåer</a:t>
            </a:r>
            <a:endParaRPr lang="en-US" altLang="sv-SE" sz="2400" dirty="0"/>
          </a:p>
          <a:p>
            <a:pPr marL="0"/>
            <a:endParaRPr lang="en-US" altLang="sv-SE" sz="1200" dirty="0"/>
          </a:p>
          <a:p>
            <a:r>
              <a:rPr lang="en-US" altLang="sv-SE" sz="2400" dirty="0" err="1"/>
              <a:t>Hjärnan</a:t>
            </a:r>
            <a:r>
              <a:rPr lang="en-US" altLang="sv-SE" sz="2400" dirty="0"/>
              <a:t> </a:t>
            </a:r>
            <a:r>
              <a:rPr lang="en-US" altLang="sv-SE" sz="2400" dirty="0" err="1"/>
              <a:t>reagerar</a:t>
            </a:r>
            <a:r>
              <a:rPr lang="en-US" altLang="sv-SE" sz="2400" dirty="0"/>
              <a:t> </a:t>
            </a:r>
            <a:r>
              <a:rPr lang="en-US" altLang="sv-SE" sz="2400" dirty="0" err="1"/>
              <a:t>på</a:t>
            </a:r>
            <a:r>
              <a:rPr lang="en-US" altLang="sv-SE" sz="2400" dirty="0"/>
              <a:t> B </a:t>
            </a:r>
            <a:r>
              <a:rPr lang="en-US" altLang="sv-SE" sz="2400" dirty="0" err="1"/>
              <a:t>glu</a:t>
            </a:r>
            <a:r>
              <a:rPr lang="en-US" altLang="sv-SE" sz="2400" dirty="0"/>
              <a:t>&lt;4mmol/L -</a:t>
            </a:r>
            <a:r>
              <a:rPr lang="en-US" altLang="sv-SE" sz="2400" dirty="0" err="1"/>
              <a:t>Bglu</a:t>
            </a:r>
            <a:r>
              <a:rPr lang="en-US" altLang="sv-SE" sz="2400" dirty="0"/>
              <a:t>&lt;3mmol/L ger </a:t>
            </a:r>
            <a:r>
              <a:rPr lang="en-US" altLang="sv-SE" sz="2400" dirty="0" err="1"/>
              <a:t>minskad</a:t>
            </a:r>
            <a:r>
              <a:rPr lang="en-US" altLang="sv-SE" sz="2400" dirty="0"/>
              <a:t> </a:t>
            </a:r>
            <a:r>
              <a:rPr lang="en-US" altLang="sv-SE" sz="2400" dirty="0" err="1"/>
              <a:t>hjärnfunktion</a:t>
            </a:r>
            <a:endParaRPr lang="en-US" altLang="sv-SE" sz="2400" dirty="0"/>
          </a:p>
        </p:txBody>
      </p:sp>
      <p:pic>
        <p:nvPicPr>
          <p:cNvPr id="34820" name="Platshållare för innehåll 7" descr="brain activ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5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49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6FC948-D77C-4A04-BB8A-AF561A94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600" dirty="0">
                <a:latin typeface="Abadi" panose="020B0604020104020204" pitchFamily="34" charset="0"/>
              </a:rPr>
              <a:t>PAUS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D5AE52-F084-47EC-A2DD-299589AA9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Inta </a:t>
            </a:r>
            <a:r>
              <a:rPr lang="sv-SE" dirty="0" err="1"/>
              <a:t>glucos</a:t>
            </a:r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 err="1"/>
              <a:t>Hjärn</a:t>
            </a:r>
            <a:r>
              <a:rPr lang="sv-SE" dirty="0"/>
              <a:t> gympa</a:t>
            </a:r>
          </a:p>
        </p:txBody>
      </p:sp>
    </p:spTree>
    <p:extLst>
      <p:ext uri="{BB962C8B-B14F-4D97-AF65-F5344CB8AC3E}">
        <p14:creationId xmlns:p14="http://schemas.microsoft.com/office/powerpoint/2010/main" val="47375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7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3" name="Picture 7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5147732" y="595902"/>
            <a:ext cx="7044248" cy="145405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sv-SE" sz="5400" b="1" u="sng" dirty="0" err="1">
                <a:solidFill>
                  <a:srgbClr val="000000"/>
                </a:solidFill>
                <a:latin typeface="Abadi" panose="020B0604020104020204" pitchFamily="34" charset="0"/>
              </a:rPr>
              <a:t>Mål</a:t>
            </a:r>
            <a:r>
              <a:rPr lang="en-US" altLang="sv-SE" sz="5400" b="1" u="sng" dirty="0">
                <a:solidFill>
                  <a:srgbClr val="000000"/>
                </a:solidFill>
                <a:latin typeface="Abadi" panose="020B0604020104020204" pitchFamily="34" charset="0"/>
              </a:rPr>
              <a:t> vid </a:t>
            </a:r>
            <a:r>
              <a:rPr lang="en-US" altLang="sv-SE" sz="5400" b="1" u="sng" dirty="0" err="1">
                <a:solidFill>
                  <a:srgbClr val="000000"/>
                </a:solidFill>
                <a:latin typeface="Abadi" panose="020B0604020104020204" pitchFamily="34" charset="0"/>
              </a:rPr>
              <a:t>neuroanestesi</a:t>
            </a:r>
            <a:endParaRPr lang="en-US" altLang="sv-SE" sz="5400" b="1" u="sng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4506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060" name="Picture 5" descr="C:\Documents and Settings\cl\Mina dokument\Mina bilder\synaps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8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450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453277" y="2404533"/>
            <a:ext cx="5920419" cy="37350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altLang="sv-SE" sz="3200" dirty="0" err="1">
                <a:solidFill>
                  <a:srgbClr val="000000"/>
                </a:solidFill>
              </a:rPr>
              <a:t>Skydda</a:t>
            </a:r>
            <a:r>
              <a:rPr lang="en-US" altLang="sv-SE" sz="3200" dirty="0">
                <a:solidFill>
                  <a:srgbClr val="000000"/>
                </a:solidFill>
              </a:rPr>
              <a:t> </a:t>
            </a:r>
            <a:r>
              <a:rPr lang="en-US" altLang="sv-SE" sz="3200" dirty="0" err="1">
                <a:solidFill>
                  <a:srgbClr val="000000"/>
                </a:solidFill>
              </a:rPr>
              <a:t>friska</a:t>
            </a:r>
            <a:r>
              <a:rPr lang="en-US" altLang="sv-SE" sz="3200" dirty="0">
                <a:solidFill>
                  <a:srgbClr val="000000"/>
                </a:solidFill>
              </a:rPr>
              <a:t> </a:t>
            </a:r>
            <a:r>
              <a:rPr lang="en-US" altLang="sv-SE" sz="3200" dirty="0" err="1">
                <a:solidFill>
                  <a:srgbClr val="000000"/>
                </a:solidFill>
              </a:rPr>
              <a:t>delar</a:t>
            </a:r>
            <a:endParaRPr lang="en-US" altLang="sv-SE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sv-SE" sz="3200" dirty="0">
              <a:solidFill>
                <a:srgbClr val="000000"/>
              </a:solidFill>
            </a:endParaRPr>
          </a:p>
          <a:p>
            <a:r>
              <a:rPr lang="en-US" altLang="sv-SE" sz="3200" dirty="0" err="1">
                <a:solidFill>
                  <a:srgbClr val="000000"/>
                </a:solidFill>
              </a:rPr>
              <a:t>Inte</a:t>
            </a:r>
            <a:r>
              <a:rPr lang="en-US" altLang="sv-SE" sz="3200" dirty="0">
                <a:solidFill>
                  <a:srgbClr val="000000"/>
                </a:solidFill>
              </a:rPr>
              <a:t> </a:t>
            </a:r>
            <a:r>
              <a:rPr lang="en-US" altLang="sv-SE" sz="3200" dirty="0" err="1">
                <a:solidFill>
                  <a:srgbClr val="000000"/>
                </a:solidFill>
              </a:rPr>
              <a:t>försämra</a:t>
            </a:r>
            <a:r>
              <a:rPr lang="en-US" altLang="sv-SE" sz="3200" dirty="0">
                <a:solidFill>
                  <a:srgbClr val="000000"/>
                </a:solidFill>
              </a:rPr>
              <a:t> </a:t>
            </a:r>
            <a:r>
              <a:rPr lang="en-US" altLang="sv-SE" sz="3200" dirty="0" err="1">
                <a:solidFill>
                  <a:srgbClr val="000000"/>
                </a:solidFill>
              </a:rPr>
              <a:t>skadade</a:t>
            </a:r>
            <a:r>
              <a:rPr lang="en-US" altLang="sv-SE" sz="3200" dirty="0">
                <a:solidFill>
                  <a:srgbClr val="000000"/>
                </a:solidFill>
              </a:rPr>
              <a:t> </a:t>
            </a:r>
            <a:r>
              <a:rPr lang="en-US" altLang="sv-SE" sz="3200" dirty="0" err="1">
                <a:solidFill>
                  <a:srgbClr val="000000"/>
                </a:solidFill>
              </a:rPr>
              <a:t>delar</a:t>
            </a:r>
            <a:endParaRPr lang="en-US" altLang="sv-SE" sz="3200" dirty="0">
              <a:solidFill>
                <a:srgbClr val="000000"/>
              </a:solidFill>
            </a:endParaRPr>
          </a:p>
          <a:p>
            <a:endParaRPr lang="en-US" altLang="sv-SE" sz="1400" dirty="0">
              <a:solidFill>
                <a:srgbClr val="000000"/>
              </a:solidFill>
            </a:endParaRPr>
          </a:p>
          <a:p>
            <a:r>
              <a:rPr lang="en-US" altLang="sv-SE" sz="3200" dirty="0" err="1">
                <a:solidFill>
                  <a:srgbClr val="000000"/>
                </a:solidFill>
              </a:rPr>
              <a:t>Bibehålla</a:t>
            </a:r>
            <a:r>
              <a:rPr lang="en-US" altLang="sv-SE" sz="3200" dirty="0">
                <a:solidFill>
                  <a:srgbClr val="000000"/>
                </a:solidFill>
              </a:rPr>
              <a:t> </a:t>
            </a:r>
            <a:r>
              <a:rPr lang="en-US" altLang="sv-SE" sz="3200" dirty="0" err="1">
                <a:solidFill>
                  <a:srgbClr val="000000"/>
                </a:solidFill>
              </a:rPr>
              <a:t>en</a:t>
            </a:r>
            <a:r>
              <a:rPr lang="en-US" altLang="sv-SE" sz="3200" dirty="0">
                <a:solidFill>
                  <a:srgbClr val="000000"/>
                </a:solidFill>
              </a:rPr>
              <a:t> god hemodynamic</a:t>
            </a:r>
          </a:p>
          <a:p>
            <a:endParaRPr lang="en-US" altLang="sv-SE" sz="1400" dirty="0">
              <a:solidFill>
                <a:srgbClr val="000000"/>
              </a:solidFill>
            </a:endParaRPr>
          </a:p>
          <a:p>
            <a:r>
              <a:rPr lang="en-US" altLang="sv-SE" sz="3200" dirty="0" err="1">
                <a:solidFill>
                  <a:srgbClr val="000000"/>
                </a:solidFill>
              </a:rPr>
              <a:t>Stabila</a:t>
            </a:r>
            <a:r>
              <a:rPr lang="en-US" altLang="sv-SE" sz="3200" dirty="0">
                <a:solidFill>
                  <a:srgbClr val="000000"/>
                </a:solidFill>
              </a:rPr>
              <a:t> </a:t>
            </a:r>
            <a:r>
              <a:rPr lang="en-US" altLang="sv-SE" sz="3200" dirty="0" err="1">
                <a:solidFill>
                  <a:srgbClr val="000000"/>
                </a:solidFill>
              </a:rPr>
              <a:t>syrgas</a:t>
            </a:r>
            <a:r>
              <a:rPr lang="en-US" altLang="sv-SE" sz="3200" dirty="0">
                <a:solidFill>
                  <a:srgbClr val="000000"/>
                </a:solidFill>
              </a:rPr>
              <a:t> </a:t>
            </a:r>
            <a:r>
              <a:rPr lang="en-US" altLang="sv-SE" sz="3200" dirty="0" err="1">
                <a:solidFill>
                  <a:srgbClr val="000000"/>
                </a:solidFill>
              </a:rPr>
              <a:t>förhållanden</a:t>
            </a:r>
            <a:endParaRPr lang="en-US" altLang="sv-SE" sz="3200" dirty="0">
              <a:solidFill>
                <a:srgbClr val="000000"/>
              </a:solidFill>
            </a:endParaRPr>
          </a:p>
          <a:p>
            <a:endParaRPr lang="en-US" altLang="sv-SE" sz="1400" dirty="0">
              <a:solidFill>
                <a:srgbClr val="000000"/>
              </a:solidFill>
            </a:endParaRPr>
          </a:p>
          <a:p>
            <a:r>
              <a:rPr lang="en-US" altLang="sv-SE" sz="3200" dirty="0" err="1">
                <a:solidFill>
                  <a:srgbClr val="000000"/>
                </a:solidFill>
              </a:rPr>
              <a:t>Sänka</a:t>
            </a:r>
            <a:r>
              <a:rPr lang="en-US" altLang="sv-SE" sz="3200" dirty="0">
                <a:solidFill>
                  <a:srgbClr val="000000"/>
                </a:solidFill>
              </a:rPr>
              <a:t> </a:t>
            </a:r>
            <a:r>
              <a:rPr lang="en-US" altLang="sv-SE" sz="3200" dirty="0" err="1">
                <a:solidFill>
                  <a:srgbClr val="000000"/>
                </a:solidFill>
              </a:rPr>
              <a:t>ett</a:t>
            </a:r>
            <a:r>
              <a:rPr lang="en-US" altLang="sv-SE" sz="3200" dirty="0">
                <a:solidFill>
                  <a:srgbClr val="000000"/>
                </a:solidFill>
              </a:rPr>
              <a:t> </a:t>
            </a:r>
            <a:r>
              <a:rPr lang="en-US" altLang="sv-SE" sz="3200" dirty="0" err="1">
                <a:solidFill>
                  <a:srgbClr val="000000"/>
                </a:solidFill>
              </a:rPr>
              <a:t>förhöjt</a:t>
            </a:r>
            <a:r>
              <a:rPr lang="en-US" altLang="sv-SE" sz="3200" dirty="0">
                <a:solidFill>
                  <a:srgbClr val="000000"/>
                </a:solidFill>
              </a:rPr>
              <a:t> ICP</a:t>
            </a:r>
          </a:p>
        </p:txBody>
      </p:sp>
    </p:spTree>
    <p:extLst>
      <p:ext uri="{BB962C8B-B14F-4D97-AF65-F5344CB8AC3E}">
        <p14:creationId xmlns:p14="http://schemas.microsoft.com/office/powerpoint/2010/main" val="2532864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Abadi" panose="020B0604020104020204" pitchFamily="34" charset="0"/>
              </a:rPr>
              <a:t>Pre op </a:t>
            </a:r>
            <a:r>
              <a:rPr lang="en-US" u="sng" dirty="0" err="1">
                <a:solidFill>
                  <a:srgbClr val="000000"/>
                </a:solidFill>
                <a:latin typeface="Abadi" panose="020B0604020104020204" pitchFamily="34" charset="0"/>
              </a:rPr>
              <a:t>bedömning</a:t>
            </a:r>
            <a:endParaRPr lang="en-US" u="sng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Skallskada">
            <a:extLst>
              <a:ext uri="{FF2B5EF4-FFF2-40B4-BE49-F238E27FC236}">
                <a16:creationId xmlns:a16="http://schemas.microsoft.com/office/drawing/2014/main" id="{B5A8EEFE-366E-40E0-8359-C016F7767D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4" r="18471" b="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ABC + SBAR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Status- RLS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svalgfunktion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Koagulation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Natrium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Hjärta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Pat </a:t>
            </a:r>
            <a:r>
              <a:rPr lang="en-US" sz="2400" dirty="0" err="1">
                <a:solidFill>
                  <a:srgbClr val="000000"/>
                </a:solidFill>
              </a:rPr>
              <a:t>lugn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välformerad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3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1" dirty="0">
                <a:latin typeface="Abadi" panose="020B0604020104020204" pitchFamily="34" charset="0"/>
              </a:rPr>
              <a:t>Analgesi baserad Anestesi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77" y="1481138"/>
            <a:ext cx="744084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976320" y="544522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Tid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6215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400" dirty="0" err="1"/>
              <a:t>Antikolinergika</a:t>
            </a:r>
            <a:endParaRPr lang="sv-SE" sz="4400" dirty="0"/>
          </a:p>
          <a:p>
            <a:endParaRPr lang="sv-SE" dirty="0"/>
          </a:p>
          <a:p>
            <a:r>
              <a:rPr lang="sv-SE" sz="2000" b="1" dirty="0"/>
              <a:t>Atropin: </a:t>
            </a:r>
            <a:r>
              <a:rPr lang="sv-SE" sz="2000" dirty="0"/>
              <a:t>passerar BBB –ger takykardi men en positiv effekt på glatt muskulatur, </a:t>
            </a:r>
            <a:r>
              <a:rPr lang="sv-SE" sz="2000" dirty="0" err="1"/>
              <a:t>antiemetiskt</a:t>
            </a:r>
            <a:endParaRPr lang="sv-SE" sz="2000" dirty="0"/>
          </a:p>
          <a:p>
            <a:endParaRPr lang="sv-SE" sz="2000" dirty="0"/>
          </a:p>
          <a:p>
            <a:endParaRPr lang="sv-SE" dirty="0"/>
          </a:p>
          <a:p>
            <a:r>
              <a:rPr lang="sv-SE" b="1" dirty="0" err="1"/>
              <a:t>Robinul</a:t>
            </a:r>
            <a:r>
              <a:rPr lang="sv-SE" b="1" dirty="0"/>
              <a:t>®: </a:t>
            </a:r>
            <a:r>
              <a:rPr lang="sv-SE" dirty="0" err="1"/>
              <a:t>Glykopyrronium</a:t>
            </a:r>
            <a:r>
              <a:rPr lang="sv-SE" dirty="0"/>
              <a:t> bromid </a:t>
            </a:r>
          </a:p>
          <a:p>
            <a:r>
              <a:rPr lang="sv-SE" dirty="0"/>
              <a:t>Doser som ger uttalad antisalivation har föga effekt på hjärtfrekvens, ackommodation eller pupillstorlek.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u="sng" dirty="0">
                <a:latin typeface="Abadi" panose="020B0604020104020204" pitchFamily="34" charset="0"/>
              </a:rPr>
              <a:t>Induktion</a:t>
            </a:r>
          </a:p>
        </p:txBody>
      </p:sp>
    </p:spTree>
    <p:extLst>
      <p:ext uri="{BB962C8B-B14F-4D97-AF65-F5344CB8AC3E}">
        <p14:creationId xmlns:p14="http://schemas.microsoft.com/office/powerpoint/2010/main" val="4253521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CD319D-FC82-4357-833B-40A36156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badi" panose="020B0604020104020204" pitchFamily="34" charset="0"/>
              </a:rPr>
              <a:t>Induktion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D5C239-1312-4296-830B-4D1581A60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/>
          </a:p>
          <a:p>
            <a:r>
              <a:rPr lang="sv-SE" sz="4000" dirty="0"/>
              <a:t>Ge </a:t>
            </a:r>
            <a:r>
              <a:rPr lang="sv-SE" sz="4000" b="1" dirty="0" err="1"/>
              <a:t>indukionsmedel</a:t>
            </a:r>
            <a:r>
              <a:rPr lang="sv-SE" sz="4000" dirty="0"/>
              <a:t> så patienten somnar </a:t>
            </a:r>
          </a:p>
          <a:p>
            <a:pPr lvl="2"/>
            <a:r>
              <a:rPr lang="sv-SE" sz="2800" dirty="0"/>
              <a:t>utan att tappa blodtrycket</a:t>
            </a:r>
          </a:p>
          <a:p>
            <a:pPr lvl="2"/>
            <a:r>
              <a:rPr lang="sv-SE" sz="2800" dirty="0"/>
              <a:t>Utan upphävd CO</a:t>
            </a:r>
            <a:r>
              <a:rPr lang="sv-SE" sz="2800" baseline="-25000" dirty="0"/>
              <a:t>2</a:t>
            </a:r>
            <a:r>
              <a:rPr lang="sv-SE" sz="2800" dirty="0"/>
              <a:t> reaktion – Bibehåll jämnt CO</a:t>
            </a:r>
            <a:r>
              <a:rPr lang="sv-SE" sz="2800" baseline="-25000" dirty="0"/>
              <a:t>2</a:t>
            </a:r>
          </a:p>
          <a:p>
            <a:endParaRPr lang="sv-SE" baseline="-25000" dirty="0"/>
          </a:p>
          <a:p>
            <a:endParaRPr lang="sv-SE" baseline="-25000" dirty="0"/>
          </a:p>
          <a:p>
            <a:r>
              <a:rPr lang="sv-SE" sz="4400" dirty="0"/>
              <a:t>Relaxera </a:t>
            </a:r>
          </a:p>
          <a:p>
            <a:endParaRPr lang="sv-SE" dirty="0"/>
          </a:p>
          <a:p>
            <a:r>
              <a:rPr lang="sv-SE" sz="4400" dirty="0"/>
              <a:t>Blunt the intubation Trauma </a:t>
            </a:r>
          </a:p>
          <a:p>
            <a:pPr lvl="2"/>
            <a:r>
              <a:rPr lang="sv-SE" sz="2600" dirty="0"/>
              <a:t>–Smärtstilla</a:t>
            </a:r>
          </a:p>
          <a:p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521122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70B3E7-F736-48A6-AFDC-51879CA1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Propofol anestesi läkare anestesi CRNA anestesiläkare' T-shirt herr |  Spreadshirt">
            <a:extLst>
              <a:ext uri="{FF2B5EF4-FFF2-40B4-BE49-F238E27FC236}">
                <a16:creationId xmlns:a16="http://schemas.microsoft.com/office/drawing/2014/main" id="{F226EA96-43BD-49E2-8748-5A5DA3F5DF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18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79FB7-B5A5-47E3-B0FB-7897CB41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 err="1">
                <a:latin typeface="Abadi" panose="020B0604020104020204" pitchFamily="34" charset="0"/>
              </a:rPr>
              <a:t>Propofol</a:t>
            </a:r>
            <a:endParaRPr lang="sv-SE" u="sng" dirty="0">
              <a:latin typeface="Abadi" panose="020B0604020104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AF7592-5C1D-40A9-8FF6-1C6D416AFE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Förstahandsmedel för underhåll av </a:t>
            </a:r>
            <a:r>
              <a:rPr lang="sv-SE" dirty="0" err="1"/>
              <a:t>Neuroanestesi</a:t>
            </a:r>
            <a:endParaRPr lang="sv-SE" dirty="0"/>
          </a:p>
          <a:p>
            <a:endParaRPr lang="sv-SE" dirty="0"/>
          </a:p>
          <a:p>
            <a:r>
              <a:rPr lang="sv-SE" dirty="0"/>
              <a:t>Långsam </a:t>
            </a:r>
            <a:r>
              <a:rPr lang="sv-SE" dirty="0" err="1"/>
              <a:t>inj</a:t>
            </a:r>
            <a:r>
              <a:rPr lang="sv-SE" dirty="0"/>
              <a:t> för att inte sänka MAP för mycket</a:t>
            </a:r>
          </a:p>
          <a:p>
            <a:r>
              <a:rPr lang="sv-SE" dirty="0"/>
              <a:t>Bibehåller den cerebrala autoregulationen, </a:t>
            </a:r>
          </a:p>
          <a:p>
            <a:r>
              <a:rPr lang="sv-SE" dirty="0"/>
              <a:t>Bibehållen koppling mellan metabolism och flöde. </a:t>
            </a:r>
          </a:p>
          <a:p>
            <a:r>
              <a:rPr lang="sv-SE" dirty="0"/>
              <a:t>Antiepileptiskt</a:t>
            </a:r>
          </a:p>
          <a:p>
            <a:r>
              <a:rPr lang="sv-SE" dirty="0"/>
              <a:t>Sänker metabolismen</a:t>
            </a:r>
          </a:p>
        </p:txBody>
      </p:sp>
      <p:pic>
        <p:nvPicPr>
          <p:cNvPr id="2050" name="Picture 2" descr="Propofol Injection - Fresenius Kabi Canada">
            <a:extLst>
              <a:ext uri="{FF2B5EF4-FFF2-40B4-BE49-F238E27FC236}">
                <a16:creationId xmlns:a16="http://schemas.microsoft.com/office/drawing/2014/main" id="{5E893B69-0854-4B73-A0EE-7E24DA62CF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096294"/>
            <a:ext cx="2095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79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9128FA-D087-431A-B469-2C2FC3E6C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u="sng" dirty="0" err="1">
                <a:latin typeface="Abadi" panose="020B0604020104020204" pitchFamily="34" charset="0"/>
              </a:rPr>
              <a:t>Pentothal</a:t>
            </a:r>
            <a:endParaRPr lang="sv-SE" b="1" u="sng" dirty="0">
              <a:latin typeface="Abadi" panose="020B0604020104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54DAD0-841B-45D8-A17D-E252527E4B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Fortfarande </a:t>
            </a:r>
            <a:r>
              <a:rPr lang="sv-SE" dirty="0" err="1"/>
              <a:t>rekomenderat</a:t>
            </a:r>
            <a:r>
              <a:rPr lang="sv-SE" dirty="0"/>
              <a:t> första hands medel vid induktion vid högt ICP</a:t>
            </a:r>
          </a:p>
          <a:p>
            <a:r>
              <a:rPr lang="sv-SE" dirty="0"/>
              <a:t>Bibehåller den cerebrala autoregulationen, </a:t>
            </a:r>
          </a:p>
          <a:p>
            <a:r>
              <a:rPr lang="sv-SE" dirty="0"/>
              <a:t>Bibehållen koppling mellan metabolism och flöde. </a:t>
            </a:r>
          </a:p>
          <a:p>
            <a:r>
              <a:rPr lang="sv-SE" dirty="0"/>
              <a:t>Antiepileptiskt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3074" name="Picture 2" descr="Taking Pentothal During Pregnancy: What You Need to Know">
            <a:extLst>
              <a:ext uri="{FF2B5EF4-FFF2-40B4-BE49-F238E27FC236}">
                <a16:creationId xmlns:a16="http://schemas.microsoft.com/office/drawing/2014/main" id="{F72BDB89-37C6-43F5-830E-8D32588831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08" y="2527662"/>
            <a:ext cx="4572000" cy="257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95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0478B2B-3ECC-425D-B196-084B16D7F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sv-SE" sz="4600"/>
              <a:t>Intravenösa anestesimedel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2DB29B-803C-4010-8606-5BC82B57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200" b="1" dirty="0" err="1"/>
              <a:t>Propofol</a:t>
            </a:r>
            <a:r>
              <a:rPr lang="sv-SE" sz="2200" b="1" dirty="0"/>
              <a:t> </a:t>
            </a:r>
          </a:p>
          <a:p>
            <a:pPr marL="0" indent="0">
              <a:buNone/>
            </a:pPr>
            <a:r>
              <a:rPr lang="sv-SE" sz="2200" b="1" dirty="0" err="1"/>
              <a:t>Pentothal</a:t>
            </a:r>
            <a:endParaRPr lang="sv-SE" sz="2200" b="1" dirty="0"/>
          </a:p>
          <a:p>
            <a:endParaRPr lang="sv-SE" sz="2200" dirty="0"/>
          </a:p>
          <a:p>
            <a:r>
              <a:rPr lang="sv-SE" sz="2200" dirty="0" err="1"/>
              <a:t>Propofol</a:t>
            </a:r>
            <a:r>
              <a:rPr lang="sv-SE" sz="2200" dirty="0"/>
              <a:t> och </a:t>
            </a:r>
            <a:r>
              <a:rPr lang="sv-SE" sz="2200" dirty="0" err="1"/>
              <a:t>Pentothal</a:t>
            </a:r>
            <a:r>
              <a:rPr lang="sv-SE" sz="2200" dirty="0"/>
              <a:t> verkar via </a:t>
            </a:r>
            <a:r>
              <a:rPr lang="sv-SE" sz="2200" dirty="0" err="1"/>
              <a:t>GABA</a:t>
            </a:r>
            <a:r>
              <a:rPr lang="sv-SE" sz="2200" baseline="-25000" dirty="0" err="1"/>
              <a:t>a</a:t>
            </a:r>
            <a:r>
              <a:rPr lang="sv-SE" sz="2200" baseline="-25000" dirty="0"/>
              <a:t> </a:t>
            </a:r>
            <a:r>
              <a:rPr lang="sv-SE" sz="2200" dirty="0"/>
              <a:t>receptorerna </a:t>
            </a:r>
          </a:p>
          <a:p>
            <a:endParaRPr lang="sv-SE" sz="2200" dirty="0"/>
          </a:p>
          <a:p>
            <a:r>
              <a:rPr lang="sv-SE" sz="2200" dirty="0"/>
              <a:t>Båda </a:t>
            </a:r>
            <a:r>
              <a:rPr lang="sv-SE" sz="2200" dirty="0" err="1"/>
              <a:t>anestesimedeln</a:t>
            </a:r>
            <a:r>
              <a:rPr lang="sv-SE" sz="2200" dirty="0"/>
              <a:t> sänker ett förhöjt intrakraniellt tryck genom minskning av CMRO</a:t>
            </a:r>
            <a:r>
              <a:rPr lang="sv-SE" sz="2200" baseline="-25000" dirty="0"/>
              <a:t>2 </a:t>
            </a:r>
            <a:r>
              <a:rPr lang="sv-SE" sz="2200" dirty="0"/>
              <a:t>och därigenom en minskning av CBF.</a:t>
            </a:r>
          </a:p>
        </p:txBody>
      </p:sp>
    </p:spTree>
    <p:extLst>
      <p:ext uri="{BB962C8B-B14F-4D97-AF65-F5344CB8AC3E}">
        <p14:creationId xmlns:p14="http://schemas.microsoft.com/office/powerpoint/2010/main" val="4246100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1C3D36-1A37-467E-9D6C-825638E6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u="sng" dirty="0" err="1"/>
              <a:t>Ketanest</a:t>
            </a:r>
            <a:endParaRPr lang="sv-SE" u="sng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8D6A31-367D-4554-B17C-D50A5A4DE8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Höjer inte ICP varken vid frisk eller skallskadad hjärnvävnad vid kontrollerad ventilation. </a:t>
            </a:r>
          </a:p>
          <a:p>
            <a:endParaRPr lang="sv-SE" dirty="0"/>
          </a:p>
          <a:p>
            <a:r>
              <a:rPr lang="sv-SE" dirty="0"/>
              <a:t>Först hands val vid </a:t>
            </a:r>
            <a:r>
              <a:rPr lang="sv-SE" dirty="0" err="1"/>
              <a:t>cirkulatorisk</a:t>
            </a:r>
            <a:r>
              <a:rPr lang="sv-SE" dirty="0"/>
              <a:t> instabil patient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6146" name="Picture 2" descr="LoSchw on Twitter: &quot;Ketanest zum Osterfest #ostern #keta… &quot;">
            <a:extLst>
              <a:ext uri="{FF2B5EF4-FFF2-40B4-BE49-F238E27FC236}">
                <a16:creationId xmlns:a16="http://schemas.microsoft.com/office/drawing/2014/main" id="{74613397-7D4A-4EF3-B1C6-A2C1740B4A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96" y="2472531"/>
            <a:ext cx="37719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933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BF3829-CF53-4D5E-AB16-AB84AE98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u="sng" dirty="0" err="1">
                <a:latin typeface="Abadi" panose="020B0604020104020204" pitchFamily="34" charset="0"/>
              </a:rPr>
              <a:t>Muskelrelaxantia</a:t>
            </a:r>
            <a:br>
              <a:rPr lang="sv-SE" sz="1800" b="1" dirty="0"/>
            </a:br>
            <a:br>
              <a:rPr lang="sv-SE" sz="1800" dirty="0"/>
            </a:br>
            <a:endParaRPr lang="sv-SE" sz="1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B77905-7B53-4218-B1A7-AE79435AA8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Depolariserande: </a:t>
            </a:r>
            <a:r>
              <a:rPr lang="sv-SE" sz="3200" b="1" dirty="0" err="1"/>
              <a:t>Celocurin</a:t>
            </a:r>
            <a:r>
              <a:rPr lang="sv-SE" sz="3200" b="1" baseline="30000" dirty="0"/>
              <a:t>® </a:t>
            </a:r>
            <a:r>
              <a:rPr lang="sv-SE" sz="3200" b="1" dirty="0"/>
              <a:t> </a:t>
            </a:r>
            <a:r>
              <a:rPr lang="sv-SE" dirty="0" err="1"/>
              <a:t>Ev</a:t>
            </a:r>
            <a:r>
              <a:rPr lang="sv-SE" dirty="0"/>
              <a:t> ICP ökning saknar klinisk relevans. Används främst pre-</a:t>
            </a:r>
            <a:r>
              <a:rPr lang="sv-SE" dirty="0" err="1"/>
              <a:t>hospitalt</a:t>
            </a:r>
            <a:br>
              <a:rPr lang="sv-SE" dirty="0"/>
            </a:br>
            <a:r>
              <a:rPr lang="sv-SE" i="1" dirty="0"/>
              <a:t> </a:t>
            </a:r>
            <a:br>
              <a:rPr lang="sv-SE" dirty="0"/>
            </a:br>
            <a:r>
              <a:rPr lang="sv-SE" sz="3200" b="1" dirty="0" err="1"/>
              <a:t>Ickedepolariserande</a:t>
            </a:r>
            <a:r>
              <a:rPr lang="sv-SE" sz="3200" b="1" dirty="0"/>
              <a:t>:  </a:t>
            </a:r>
            <a:r>
              <a:rPr lang="sv-SE" sz="3200" b="1" dirty="0" err="1"/>
              <a:t>Rocoronium</a:t>
            </a:r>
            <a:endParaRPr lang="sv-SE" sz="3200" b="1" dirty="0"/>
          </a:p>
          <a:p>
            <a:r>
              <a:rPr lang="sv-SE" dirty="0"/>
              <a:t>Förstahandsmedel inom </a:t>
            </a:r>
            <a:r>
              <a:rPr lang="sv-SE" dirty="0" err="1"/>
              <a:t>neuroanestesi</a:t>
            </a:r>
            <a:r>
              <a:rPr lang="sv-SE" dirty="0"/>
              <a:t>. Förhöjd dos på 1,0-1,2 mg </a:t>
            </a:r>
            <a:r>
              <a:rPr lang="sv-SE" dirty="0" err="1"/>
              <a:t>rekomenderas</a:t>
            </a:r>
            <a:endParaRPr lang="sv-SE" dirty="0"/>
          </a:p>
        </p:txBody>
      </p:sp>
      <p:pic>
        <p:nvPicPr>
          <p:cNvPr id="7170" name="Picture 2" descr="Stairs podcast 51: Restkurarisering och monitorering av muskelrelax | STairs">
            <a:extLst>
              <a:ext uri="{FF2B5EF4-FFF2-40B4-BE49-F238E27FC236}">
                <a16:creationId xmlns:a16="http://schemas.microsoft.com/office/drawing/2014/main" id="{4014FD52-A9B3-4E24-ABA9-1093F9BEC1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96" y="1998617"/>
            <a:ext cx="4371703" cy="374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4C11B0-FAEA-4AD0-AF45-430E9772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Intracerebrala volymer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Bildresultat för monro kellie doktrinen">
            <a:extLst>
              <a:ext uri="{FF2B5EF4-FFF2-40B4-BE49-F238E27FC236}">
                <a16:creationId xmlns:a16="http://schemas.microsoft.com/office/drawing/2014/main" id="{B2E36D39-CAAC-4A77-8225-88B5432EB48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303069"/>
            <a:ext cx="6553545" cy="4259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029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191083-32EF-49C5-8784-2C952683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u="sng" dirty="0">
                <a:latin typeface="Abadi" panose="020B0604020104020204" pitchFamily="34" charset="0"/>
              </a:rPr>
              <a:t>Opioder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2F2440-E4E7-4A92-91FE-D23D21CD03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err="1"/>
              <a:t>Opioider</a:t>
            </a:r>
            <a:r>
              <a:rPr lang="sv-SE" dirty="0"/>
              <a:t> har minimala effekter på cerebralt blodflöde, metabolism och </a:t>
            </a:r>
            <a:r>
              <a:rPr lang="sv-SE" dirty="0" err="1"/>
              <a:t>intrakraniellt</a:t>
            </a:r>
            <a:r>
              <a:rPr lang="sv-SE" dirty="0"/>
              <a:t> tryck</a:t>
            </a:r>
          </a:p>
          <a:p>
            <a:endParaRPr lang="sv-SE" dirty="0"/>
          </a:p>
          <a:p>
            <a:r>
              <a:rPr lang="sv-SE" dirty="0"/>
              <a:t>Försämrar CO</a:t>
            </a:r>
            <a:r>
              <a:rPr lang="sv-SE" baseline="-25000" dirty="0"/>
              <a:t>2</a:t>
            </a:r>
            <a:r>
              <a:rPr lang="sv-SE" dirty="0"/>
              <a:t> reaktiviteten. Andningsdeprimerande, </a:t>
            </a:r>
          </a:p>
          <a:p>
            <a:endParaRPr lang="sv-SE" dirty="0"/>
          </a:p>
          <a:p>
            <a:r>
              <a:rPr lang="sv-SE" i="1" dirty="0" err="1"/>
              <a:t>Naloxon</a:t>
            </a:r>
            <a:r>
              <a:rPr lang="sv-SE" i="1" dirty="0"/>
              <a:t> undviks hos neurokirurgiska patienter eftersom abrupt </a:t>
            </a:r>
            <a:r>
              <a:rPr lang="sv-SE" i="1" dirty="0" err="1"/>
              <a:t>opioid</a:t>
            </a:r>
            <a:r>
              <a:rPr lang="sv-SE" i="1" dirty="0"/>
              <a:t> reversering kan ha skadliga effekter på cerebral </a:t>
            </a:r>
            <a:r>
              <a:rPr lang="sv-SE" i="1" dirty="0" err="1"/>
              <a:t>hemodynamik</a:t>
            </a:r>
            <a:endParaRPr lang="sv-SE" i="1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79D8D43-DE21-4F61-A528-F63C82705C5D}"/>
              </a:ext>
            </a:extLst>
          </p:cNvPr>
          <p:cNvSpPr txBox="1"/>
          <p:nvPr/>
        </p:nvSpPr>
        <p:spPr>
          <a:xfrm>
            <a:off x="11716067" y="-1934383"/>
            <a:ext cx="645750" cy="125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F4D04D87-3B18-456B-91C5-BBDFB928F1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60" y="990932"/>
            <a:ext cx="377235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mifentanil B. Braun">
            <a:extLst>
              <a:ext uri="{FF2B5EF4-FFF2-40B4-BE49-F238E27FC236}">
                <a16:creationId xmlns:a16="http://schemas.microsoft.com/office/drawing/2014/main" id="{2391CA14-426A-4720-8A2A-5C0E10FE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82" y="4030562"/>
            <a:ext cx="2763982" cy="27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68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novel application for bolus remifentanil: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blunting the hemodynamic response to Mayfield</a:t>
            </a:r>
          </a:p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skull </a:t>
            </a:r>
            <a:r>
              <a:rPr lang="sv-S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clamp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/>
              <a:t>Miles Berger MD PhD, Department of Anesthesiology,</a:t>
            </a:r>
            <a:r>
              <a:rPr lang="sv-SE" sz="1600" dirty="0"/>
              <a:t> Durham,</a:t>
            </a:r>
            <a:r>
              <a:rPr lang="en-US" sz="1600" dirty="0"/>
              <a:t>Current Medical Research &amp; Opinion Vol. 30, No. 2, 2014, 243–250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00" dirty="0"/>
          </a:p>
          <a:p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Patients who received 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remifentanilbolus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prior to Mayfield clamp placement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experienceda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55% smaller DHR increase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72" y="1628800"/>
            <a:ext cx="3842660" cy="3965625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Opiat eller </a:t>
            </a:r>
            <a:r>
              <a:rPr lang="sv-SE" dirty="0" err="1"/>
              <a:t>propofol</a:t>
            </a:r>
            <a:r>
              <a:rPr lang="sv-SE" dirty="0"/>
              <a:t> innan </a:t>
            </a:r>
            <a:br>
              <a:rPr lang="sv-SE" dirty="0"/>
            </a:br>
            <a:r>
              <a:rPr lang="sv-SE" dirty="0" err="1"/>
              <a:t>Mayfield</a:t>
            </a:r>
            <a:r>
              <a:rPr lang="sv-SE" dirty="0"/>
              <a:t> stöd</a:t>
            </a:r>
          </a:p>
        </p:txBody>
      </p:sp>
    </p:spTree>
    <p:extLst>
      <p:ext uri="{BB962C8B-B14F-4D97-AF65-F5344CB8AC3E}">
        <p14:creationId xmlns:p14="http://schemas.microsoft.com/office/powerpoint/2010/main" val="4220406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B90EEE1-77A2-4779-B3F0-AAB9E6FA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sv-SE" sz="4200" b="1"/>
              <a:t>Det ideala anestesimedlet skall</a:t>
            </a:r>
            <a:br>
              <a:rPr lang="sv-SE" sz="4200"/>
            </a:br>
            <a:endParaRPr lang="sv-SE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08E6B975-F04B-4103-80C2-6F3E729402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3329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400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Inhalation versus Intravenös anestesi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76014767-0A4B-4DF2-B4BF-868D2E73E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45363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5562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9254D2-672F-4C1E-B92A-5B0E0590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Inhalationsanastetika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Dosberoende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effect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autoregulationen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latshållare för innehåll 5" descr="image">
            <a:extLst>
              <a:ext uri="{FF2B5EF4-FFF2-40B4-BE49-F238E27FC236}">
                <a16:creationId xmlns:a16="http://schemas.microsoft.com/office/drawing/2014/main" id="{B5B49DC7-C21B-418C-B42C-BC94BF8742C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7217" y="492573"/>
            <a:ext cx="5586755" cy="5880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483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F2DEE2C-AAD5-4FB8-9AC7-B29168BFE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sv-SE" sz="4200"/>
              <a:t>Uncopling=</a:t>
            </a:r>
            <a:br>
              <a:rPr lang="sv-SE" sz="4200"/>
            </a:br>
            <a:r>
              <a:rPr lang="sv-SE" sz="4200"/>
              <a:t> Flödet motsvarar inte metabolismen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99D1FE52-EE3F-4193-83B2-700F83DD01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32149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7930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79FB7-B5A5-47E3-B0FB-7897CB41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 err="1">
                <a:latin typeface="Abadi" panose="020B0604020104020204" pitchFamily="34" charset="0"/>
              </a:rPr>
              <a:t>Propofol</a:t>
            </a:r>
            <a:endParaRPr lang="sv-SE" u="sng" dirty="0">
              <a:latin typeface="Abadi" panose="020B0604020104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AF7592-5C1D-40A9-8FF6-1C6D416AFE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Förstahandsmedel för underhåll av </a:t>
            </a:r>
            <a:r>
              <a:rPr lang="sv-SE" dirty="0" err="1"/>
              <a:t>Neuroanestesi</a:t>
            </a:r>
            <a:endParaRPr lang="sv-SE" dirty="0"/>
          </a:p>
          <a:p>
            <a:endParaRPr lang="sv-SE" dirty="0"/>
          </a:p>
          <a:p>
            <a:r>
              <a:rPr lang="sv-SE" dirty="0"/>
              <a:t>Långsam </a:t>
            </a:r>
            <a:r>
              <a:rPr lang="sv-SE" dirty="0" err="1"/>
              <a:t>inj</a:t>
            </a:r>
            <a:r>
              <a:rPr lang="sv-SE" dirty="0"/>
              <a:t> för att inte sänka MAP för mycket</a:t>
            </a:r>
          </a:p>
          <a:p>
            <a:r>
              <a:rPr lang="sv-SE" dirty="0"/>
              <a:t>Bibehåller den cerebrala autoregulationen, </a:t>
            </a:r>
          </a:p>
          <a:p>
            <a:r>
              <a:rPr lang="sv-SE" dirty="0"/>
              <a:t>Bibehållen koppling mellan metabolism och flöde. </a:t>
            </a:r>
          </a:p>
          <a:p>
            <a:r>
              <a:rPr lang="sv-SE" dirty="0"/>
              <a:t>Antiepileptiskt</a:t>
            </a:r>
          </a:p>
          <a:p>
            <a:r>
              <a:rPr lang="sv-SE" dirty="0"/>
              <a:t>Sänker metabolismen</a:t>
            </a:r>
          </a:p>
        </p:txBody>
      </p:sp>
      <p:pic>
        <p:nvPicPr>
          <p:cNvPr id="2050" name="Picture 2" descr="Propofol Injection - Fresenius Kabi Canada">
            <a:extLst>
              <a:ext uri="{FF2B5EF4-FFF2-40B4-BE49-F238E27FC236}">
                <a16:creationId xmlns:a16="http://schemas.microsoft.com/office/drawing/2014/main" id="{5E893B69-0854-4B73-A0EE-7E24DA62CF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096294"/>
            <a:ext cx="2095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72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Bibehåll ett tillräckligt MAP</a:t>
            </a:r>
          </a:p>
          <a:p>
            <a:endParaRPr lang="sv-SE" dirty="0"/>
          </a:p>
          <a:p>
            <a:r>
              <a:rPr lang="sv-SE" dirty="0"/>
              <a:t>Sänkning med 10-20% från normalt BT</a:t>
            </a:r>
          </a:p>
          <a:p>
            <a:endParaRPr lang="sv-SE" dirty="0"/>
          </a:p>
          <a:p>
            <a:r>
              <a:rPr lang="sv-SE" dirty="0"/>
              <a:t>MAP ca 70mmHg</a:t>
            </a:r>
          </a:p>
          <a:p>
            <a:endParaRPr lang="sv-SE" dirty="0"/>
          </a:p>
          <a:p>
            <a:r>
              <a:rPr lang="sv-SE" dirty="0"/>
              <a:t>Håll systoliskt BT &lt;140mmHg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badi" panose="020B0604020104020204" pitchFamily="34" charset="0"/>
              </a:rPr>
              <a:t>Blodtryck vid induktion-underhåll</a:t>
            </a:r>
          </a:p>
        </p:txBody>
      </p:sp>
    </p:spTree>
    <p:extLst>
      <p:ext uri="{BB962C8B-B14F-4D97-AF65-F5344CB8AC3E}">
        <p14:creationId xmlns:p14="http://schemas.microsoft.com/office/powerpoint/2010/main" val="1142264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037806-F359-49BD-ABD5-682B961D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u="sng" dirty="0">
                <a:latin typeface="Abadi" panose="020B0604020104020204" pitchFamily="34" charset="0"/>
              </a:rPr>
              <a:t>Blodtryckshöjande läkemedel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99CEDA-33AD-4D48-B469-60AAC4F0C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545" y="1950316"/>
            <a:ext cx="5181600" cy="4351338"/>
          </a:xfrm>
        </p:spPr>
        <p:txBody>
          <a:bodyPr>
            <a:normAutofit/>
          </a:bodyPr>
          <a:lstStyle/>
          <a:p>
            <a:r>
              <a:rPr lang="sv-SE" dirty="0"/>
              <a:t>Inget medel är bättre än det andra </a:t>
            </a:r>
          </a:p>
          <a:p>
            <a:endParaRPr lang="sv-SE" dirty="0"/>
          </a:p>
          <a:p>
            <a:r>
              <a:rPr lang="sv-SE" dirty="0"/>
              <a:t>Vi har valt </a:t>
            </a:r>
            <a:r>
              <a:rPr lang="sv-SE" sz="3900" b="1" dirty="0"/>
              <a:t>Noradrenalin </a:t>
            </a:r>
            <a:r>
              <a:rPr lang="sv-SE" dirty="0"/>
              <a:t>för det bibehåller </a:t>
            </a:r>
            <a:r>
              <a:rPr lang="sv-SE" dirty="0" err="1"/>
              <a:t>Cardiac</a:t>
            </a:r>
            <a:r>
              <a:rPr lang="sv-SE" dirty="0"/>
              <a:t> output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46137F8A-3D7E-4569-96D0-F836DC57BD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4952" y="1524700"/>
            <a:ext cx="4832059" cy="2299155"/>
          </a:xfrm>
        </p:spPr>
      </p:pic>
      <p:pic>
        <p:nvPicPr>
          <p:cNvPr id="10242" name="Picture 2" descr="Journal of Neurosurgical Anesthesiology's cover ">
            <a:extLst>
              <a:ext uri="{FF2B5EF4-FFF2-40B4-BE49-F238E27FC236}">
                <a16:creationId xmlns:a16="http://schemas.microsoft.com/office/drawing/2014/main" id="{C1F079E9-8236-4323-9230-51402B29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716" y="4125985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582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Efter </a:t>
            </a:r>
            <a:r>
              <a:rPr lang="sv-SE" dirty="0" err="1"/>
              <a:t>kraniectomi</a:t>
            </a:r>
            <a:r>
              <a:rPr lang="sv-SE" dirty="0"/>
              <a:t> –kolla att hjärnan är slak.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Kommunicera med operatören vid plötsliga händelser</a:t>
            </a:r>
          </a:p>
          <a:p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628800"/>
            <a:ext cx="2736304" cy="1656184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 </a:t>
            </a:r>
            <a:r>
              <a:rPr lang="sv-SE" dirty="0" err="1"/>
              <a:t>op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54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8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9093495" y="618681"/>
            <a:ext cx="2946105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sv-SE" sz="6000" b="1" dirty="0" err="1">
                <a:solidFill>
                  <a:srgbClr val="FFFFFF"/>
                </a:solidFill>
              </a:rPr>
              <a:t>Ventrikelsystemet</a:t>
            </a:r>
            <a:endParaRPr lang="en-US" altLang="sv-SE" sz="6000" b="1" dirty="0">
              <a:solidFill>
                <a:srgbClr val="FFFFFF"/>
              </a:solidFill>
            </a:endParaRPr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1" name="Picture 5" descr="Liquor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" b="70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61116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Mannitol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Minskar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hjärnvolymen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tillfälligt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9728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Osmotisk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effekt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frisk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hjärnvävnad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Skalll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 maximal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effekt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när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operatören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skär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duran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(ca 20-30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minuter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efter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given dos)</a:t>
            </a:r>
          </a:p>
          <a:p>
            <a:pPr marL="109728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Additiv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effekt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av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Furix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Documents and Settings\cl\Mina dokument\Mina bilder\hjärna.fä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032" y="1844825"/>
            <a:ext cx="3354736" cy="4254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883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err="1"/>
              <a:t>Mannitol</a:t>
            </a:r>
            <a:r>
              <a:rPr lang="sv-SE" dirty="0"/>
              <a:t> tillräcklig effekt –</a:t>
            </a:r>
            <a:r>
              <a:rPr lang="sv-SE" dirty="0" err="1"/>
              <a:t>ev</a:t>
            </a:r>
            <a:r>
              <a:rPr lang="sv-SE" dirty="0"/>
              <a:t> tillägg med </a:t>
            </a:r>
            <a:r>
              <a:rPr lang="sv-SE" dirty="0" err="1"/>
              <a:t>Furix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/>
              <a:t>CO2- Ok?</a:t>
            </a:r>
          </a:p>
          <a:p>
            <a:endParaRPr lang="sv-SE" dirty="0"/>
          </a:p>
          <a:p>
            <a:r>
              <a:rPr lang="sv-SE" dirty="0"/>
              <a:t>Positionering</a:t>
            </a:r>
          </a:p>
          <a:p>
            <a:pPr marL="109728" indent="0">
              <a:buNone/>
            </a:pPr>
            <a:r>
              <a:rPr lang="sv-SE" dirty="0"/>
              <a:t>-fritt venöst avflöde?</a:t>
            </a:r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 Inte…</a:t>
            </a:r>
            <a:br>
              <a:rPr lang="sv-SE" dirty="0"/>
            </a:br>
            <a:endParaRPr lang="sv-SE" dirty="0"/>
          </a:p>
        </p:txBody>
      </p:sp>
      <p:pic>
        <p:nvPicPr>
          <p:cNvPr id="4098" name="Picture 2" descr="C:\Users\cecilia\Pictures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2" y="1988840"/>
            <a:ext cx="304547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76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EA703A-75DD-41FC-88B9-287D471E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u="sng" dirty="0">
                <a:latin typeface="Abadi" panose="020B0604020104020204" pitchFamily="34" charset="0"/>
              </a:rPr>
              <a:t>Per </a:t>
            </a:r>
            <a:r>
              <a:rPr lang="sv-SE" b="1" u="sng" dirty="0" err="1">
                <a:latin typeface="Abadi" panose="020B0604020104020204" pitchFamily="34" charset="0"/>
              </a:rPr>
              <a:t>op</a:t>
            </a:r>
            <a:r>
              <a:rPr lang="sv-SE" b="1" u="sng" dirty="0"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CC0A93-1F4E-457E-8244-35DCFD48B2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b="1" dirty="0" err="1"/>
              <a:t>Asystoli</a:t>
            </a:r>
            <a:r>
              <a:rPr lang="sv-SE" b="1" dirty="0"/>
              <a:t>/ extrem </a:t>
            </a:r>
            <a:r>
              <a:rPr lang="sv-SE" b="1" dirty="0" err="1"/>
              <a:t>bradycardi</a:t>
            </a:r>
            <a:r>
              <a:rPr lang="sv-SE" b="1" dirty="0"/>
              <a:t> </a:t>
            </a:r>
          </a:p>
          <a:p>
            <a:pPr marL="0" indent="0">
              <a:buNone/>
            </a:pPr>
            <a:r>
              <a:rPr lang="sv-SE" sz="2200" dirty="0"/>
              <a:t>Bakre skallgrop –drag/tryck av kranial nerv . </a:t>
            </a:r>
          </a:p>
          <a:p>
            <a:pPr marL="0" indent="0">
              <a:buNone/>
            </a:pPr>
            <a:r>
              <a:rPr lang="sv-SE" sz="2200" dirty="0"/>
              <a:t> </a:t>
            </a:r>
            <a:r>
              <a:rPr lang="sv-SE" sz="2200" dirty="0" err="1"/>
              <a:t>Trigeminus</a:t>
            </a:r>
            <a:r>
              <a:rPr lang="sv-SE" sz="2200" dirty="0"/>
              <a:t> neuralgi</a:t>
            </a:r>
          </a:p>
          <a:p>
            <a:pPr marL="0" indent="0">
              <a:buNone/>
            </a:pPr>
            <a:r>
              <a:rPr lang="sv-SE" sz="2200" dirty="0"/>
              <a:t>Plötsliga tryckförändringar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b="1" dirty="0"/>
              <a:t>Neurogent lungödem</a:t>
            </a:r>
          </a:p>
          <a:p>
            <a:pPr marL="0" indent="0">
              <a:buNone/>
            </a:pPr>
            <a:r>
              <a:rPr lang="sv-SE" sz="2200" dirty="0"/>
              <a:t>Aneurysm kirurgi, skallskador</a:t>
            </a:r>
          </a:p>
          <a:p>
            <a:endParaRPr lang="sv-SE" dirty="0"/>
          </a:p>
          <a:p>
            <a:r>
              <a:rPr lang="sv-SE" b="1" dirty="0"/>
              <a:t>BT stegring-</a:t>
            </a:r>
            <a:r>
              <a:rPr lang="sv-SE" b="1" dirty="0" err="1"/>
              <a:t>sympaticus</a:t>
            </a:r>
            <a:r>
              <a:rPr lang="sv-SE" b="1" dirty="0"/>
              <a:t> stim</a:t>
            </a:r>
          </a:p>
          <a:p>
            <a:pPr marL="0" indent="0">
              <a:buNone/>
            </a:pPr>
            <a:r>
              <a:rPr lang="sv-SE" dirty="0"/>
              <a:t>Glöm inte epilepsi</a:t>
            </a:r>
          </a:p>
          <a:p>
            <a:endParaRPr lang="sv-SE" dirty="0"/>
          </a:p>
          <a:p>
            <a:r>
              <a:rPr lang="sv-SE" b="1" dirty="0"/>
              <a:t>Luftemboli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186000C7-5C72-49AA-8AD7-C91651EE4C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9297" y="170517"/>
            <a:ext cx="4567646" cy="30951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E77244C-561B-428D-BAC2-F24FB950A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43" y="3429000"/>
            <a:ext cx="4762500" cy="33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75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9B7CF1-CF70-4B3B-90B0-7575ADE0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badi" panose="020B0604020104020204" pitchFamily="34" charset="0"/>
              </a:rPr>
              <a:t>Koagulation  och Blödning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9005A7-DA0E-4A03-A1EF-EC4C0E1DA2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Normalisera koagulationen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Hb &gt; 100g/l</a:t>
            </a:r>
          </a:p>
        </p:txBody>
      </p:sp>
      <p:pic>
        <p:nvPicPr>
          <p:cNvPr id="15362" name="Picture 2" descr="Bakgrundsbilder : koagulera, skugga, Färg, ljus 1600x1067 - goodfon -  1080460 - Bakgrundsbilder gratis - WallHere">
            <a:extLst>
              <a:ext uri="{FF2B5EF4-FFF2-40B4-BE49-F238E27FC236}">
                <a16:creationId xmlns:a16="http://schemas.microsoft.com/office/drawing/2014/main" id="{B1567BD5-BDC9-411F-A769-FC8E13848E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1" y="1825626"/>
            <a:ext cx="4309791" cy="400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8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ubrik 3">
            <a:extLst>
              <a:ext uri="{FF2B5EF4-FFF2-40B4-BE49-F238E27FC236}">
                <a16:creationId xmlns:a16="http://schemas.microsoft.com/office/drawing/2014/main" id="{06F27796-5849-4FA6-9F17-782F6A6A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sv-SE" altLang="sv-SE"/>
              <a:t>Vätske balans</a:t>
            </a:r>
          </a:p>
        </p:txBody>
      </p:sp>
      <p:sp>
        <p:nvSpPr>
          <p:cNvPr id="46083" name="Platshållare för text 4">
            <a:extLst>
              <a:ext uri="{FF2B5EF4-FFF2-40B4-BE49-F238E27FC236}">
                <a16:creationId xmlns:a16="http://schemas.microsoft.com/office/drawing/2014/main" id="{3B49A571-4C70-4F54-B20F-FE7EA0D69BA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r>
              <a:rPr lang="sv-SE" altLang="sv-SE" sz="2200" dirty="0"/>
              <a:t>Bibehåll </a:t>
            </a:r>
            <a:r>
              <a:rPr lang="sv-SE" altLang="sv-SE" sz="2200" dirty="0" err="1"/>
              <a:t>vätske</a:t>
            </a:r>
            <a:r>
              <a:rPr lang="sv-SE" altLang="sv-SE" sz="2200" dirty="0"/>
              <a:t> balansen och </a:t>
            </a:r>
            <a:r>
              <a:rPr lang="sv-SE" altLang="sv-SE" sz="2200" dirty="0" err="1"/>
              <a:t>onkotiskt</a:t>
            </a:r>
            <a:r>
              <a:rPr lang="sv-SE" altLang="sv-SE" sz="2200" dirty="0"/>
              <a:t> tryck i blodbanan</a:t>
            </a:r>
          </a:p>
          <a:p>
            <a:endParaRPr lang="sv-SE" altLang="sv-SE" sz="2200" dirty="0"/>
          </a:p>
          <a:p>
            <a:r>
              <a:rPr lang="sv-SE" altLang="sv-SE" sz="2200" dirty="0"/>
              <a:t>+-0  Balans på patienterna vid </a:t>
            </a:r>
            <a:r>
              <a:rPr lang="sv-SE" altLang="sv-SE" sz="2200" dirty="0" err="1"/>
              <a:t>op</a:t>
            </a:r>
            <a:r>
              <a:rPr lang="sv-SE" altLang="sv-SE" sz="2200" dirty="0"/>
              <a:t> slut.</a:t>
            </a:r>
          </a:p>
          <a:p>
            <a:endParaRPr lang="sv-SE" altLang="sv-SE" sz="2200" dirty="0"/>
          </a:p>
          <a:p>
            <a:r>
              <a:rPr lang="sv-SE" altLang="sv-SE" sz="2200" dirty="0"/>
              <a:t>Ersätt förluster med </a:t>
            </a:r>
            <a:r>
              <a:rPr lang="sv-SE" altLang="sv-SE" sz="2200" dirty="0" err="1"/>
              <a:t>kolloid.</a:t>
            </a:r>
            <a:r>
              <a:rPr lang="sv-SE" altLang="sv-SE" sz="2200" dirty="0"/>
              <a:t> (Albumin)</a:t>
            </a:r>
          </a:p>
          <a:p>
            <a:endParaRPr lang="sv-SE" altLang="sv-SE" sz="2200" dirty="0"/>
          </a:p>
          <a:p>
            <a:r>
              <a:rPr lang="sv-SE" altLang="sv-SE" sz="2200" dirty="0"/>
              <a:t>Na &gt;140mmol/l</a:t>
            </a:r>
          </a:p>
          <a:p>
            <a:endParaRPr lang="sv-SE" altLang="sv-SE" dirty="0"/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id="{C861D541-3807-4E9C-A2D3-F014194E50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064" y="2252663"/>
            <a:ext cx="3800475" cy="314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DE0886-ADC6-4781-B5CC-CC5508AE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badi" panose="020B0604020104020204" pitchFamily="34" charset="0"/>
              </a:rPr>
              <a:t>Väckning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8795EB7-ABBC-4C11-B9C3-DE55EAD2FF9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sz="4400" dirty="0"/>
              <a:t>Bibehåll stabilt:</a:t>
            </a:r>
          </a:p>
          <a:p>
            <a:pPr lvl="5"/>
            <a:r>
              <a:rPr lang="sv-SE" sz="4400" dirty="0"/>
              <a:t>Blodtryck</a:t>
            </a:r>
          </a:p>
          <a:p>
            <a:pPr lvl="5"/>
            <a:r>
              <a:rPr lang="sv-SE" sz="4400" dirty="0"/>
              <a:t>CO</a:t>
            </a:r>
            <a:r>
              <a:rPr lang="sv-SE" sz="4400" baseline="-25000" dirty="0"/>
              <a:t>2</a:t>
            </a:r>
          </a:p>
          <a:p>
            <a:pPr lvl="5"/>
            <a:endParaRPr lang="sv-SE" baseline="-25000" dirty="0"/>
          </a:p>
          <a:p>
            <a:pPr lvl="5"/>
            <a:endParaRPr lang="sv-SE" baseline="-25000" dirty="0"/>
          </a:p>
          <a:p>
            <a:r>
              <a:rPr lang="sv-SE" sz="4400" baseline="-25000" dirty="0"/>
              <a:t>Kontrollera att patenten ät neurologiskt intakt.</a:t>
            </a:r>
          </a:p>
          <a:p>
            <a:pPr lvl="6"/>
            <a:r>
              <a:rPr lang="sv-SE" sz="4400" baseline="-25000" dirty="0"/>
              <a:t>Svalg pares</a:t>
            </a:r>
          </a:p>
          <a:p>
            <a:pPr lvl="6"/>
            <a:r>
              <a:rPr lang="sv-SE" sz="4400" baseline="-25000" dirty="0"/>
              <a:t>Medvetande</a:t>
            </a:r>
            <a:endParaRPr lang="sv-SE" sz="4400" dirty="0"/>
          </a:p>
        </p:txBody>
      </p:sp>
      <p:pic>
        <p:nvPicPr>
          <p:cNvPr id="12290" name="Picture 2" descr="Skymningsmoln speglas i lugnt hav | Mats Lindfors Webbkusten Stock Photo">
            <a:extLst>
              <a:ext uri="{FF2B5EF4-FFF2-40B4-BE49-F238E27FC236}">
                <a16:creationId xmlns:a16="http://schemas.microsoft.com/office/drawing/2014/main" id="{FB6E56B6-96EC-466C-9B7A-098FEA3357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89" y="1066800"/>
            <a:ext cx="382674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7A6166B-887A-4368-B22C-1DD411A236B0}"/>
              </a:ext>
            </a:extLst>
          </p:cNvPr>
          <p:cNvSpPr txBox="1"/>
          <p:nvPr/>
        </p:nvSpPr>
        <p:spPr>
          <a:xfrm>
            <a:off x="7824689" y="1600200"/>
            <a:ext cx="415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latin typeface="Abadi" panose="020B0604020104020204" pitchFamily="34" charset="0"/>
              </a:rPr>
              <a:t>Ta det Lugnt !</a:t>
            </a:r>
          </a:p>
        </p:txBody>
      </p:sp>
    </p:spTree>
    <p:extLst>
      <p:ext uri="{BB962C8B-B14F-4D97-AF65-F5344CB8AC3E}">
        <p14:creationId xmlns:p14="http://schemas.microsoft.com/office/powerpoint/2010/main" val="1790989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A4BD8-E6B6-4644-AA91-78DE1A10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patienten inte vaknar -överväg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3BEB8-730B-4CCB-81A0-111F220397F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v-SE" dirty="0"/>
              <a:t>Epilepsi</a:t>
            </a:r>
          </a:p>
          <a:p>
            <a:r>
              <a:rPr lang="sv-SE" dirty="0"/>
              <a:t>Cerebralt Ödem </a:t>
            </a:r>
          </a:p>
          <a:p>
            <a:r>
              <a:rPr lang="sv-SE" dirty="0" err="1"/>
              <a:t>Hyponatremi</a:t>
            </a:r>
            <a:endParaRPr lang="sv-SE" dirty="0"/>
          </a:p>
          <a:p>
            <a:r>
              <a:rPr lang="sv-SE" dirty="0"/>
              <a:t>Intrakraniell blödning</a:t>
            </a:r>
          </a:p>
        </p:txBody>
      </p:sp>
      <p:pic>
        <p:nvPicPr>
          <p:cNvPr id="13314" name="Picture 2" descr="Sluta ringa - Home | Facebook">
            <a:extLst>
              <a:ext uri="{FF2B5EF4-FFF2-40B4-BE49-F238E27FC236}">
                <a16:creationId xmlns:a16="http://schemas.microsoft.com/office/drawing/2014/main" id="{5C6F6D67-77EE-430D-8A9E-07A7C10BF44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186" y="1649186"/>
            <a:ext cx="3820659" cy="355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E23E0B38-526A-4E3B-9E64-3D6275C380DA}"/>
              </a:ext>
            </a:extLst>
          </p:cNvPr>
          <p:cNvSpPr txBox="1"/>
          <p:nvPr/>
        </p:nvSpPr>
        <p:spPr>
          <a:xfrm>
            <a:off x="5603876" y="5835134"/>
            <a:ext cx="60970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400" dirty="0"/>
              <a:t>Ring alltid operatören!!!!!</a:t>
            </a:r>
          </a:p>
        </p:txBody>
      </p:sp>
    </p:spTree>
    <p:extLst>
      <p:ext uri="{BB962C8B-B14F-4D97-AF65-F5344CB8AC3E}">
        <p14:creationId xmlns:p14="http://schemas.microsoft.com/office/powerpoint/2010/main" val="3398841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0D58178-068F-4FB6-A7AA-C7B7BC951D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1497" y="918546"/>
            <a:ext cx="6588041" cy="4979334"/>
          </a:xfrm>
          <a:prstGeom prst="rect">
            <a:avLst/>
          </a:prstGeom>
          <a:noFill/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3D89F712-5578-43DB-A37C-CF5300CC591F}"/>
              </a:ext>
            </a:extLst>
          </p:cNvPr>
          <p:cNvSpPr txBox="1"/>
          <p:nvPr/>
        </p:nvSpPr>
        <p:spPr>
          <a:xfrm>
            <a:off x="10025743" y="5349240"/>
            <a:ext cx="2101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Glöm inta att kritiskt</a:t>
            </a:r>
          </a:p>
          <a:p>
            <a:r>
              <a:rPr lang="sv-SE" dirty="0"/>
              <a:t>Källgranska!</a:t>
            </a:r>
          </a:p>
        </p:txBody>
      </p:sp>
    </p:spTree>
    <p:extLst>
      <p:ext uri="{BB962C8B-B14F-4D97-AF65-F5344CB8AC3E}">
        <p14:creationId xmlns:p14="http://schemas.microsoft.com/office/powerpoint/2010/main" val="404260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ubrik 1"/>
          <p:cNvSpPr>
            <a:spLocks noGrp="1"/>
          </p:cNvSpPr>
          <p:nvPr>
            <p:ph type="title"/>
          </p:nvPr>
        </p:nvSpPr>
        <p:spPr>
          <a:xfrm>
            <a:off x="327414" y="471948"/>
            <a:ext cx="3977704" cy="5705015"/>
          </a:xfrm>
        </p:spPr>
        <p:txBody>
          <a:bodyPr anchor="ctr">
            <a:normAutofit/>
          </a:bodyPr>
          <a:lstStyle/>
          <a:p>
            <a:r>
              <a:rPr lang="en-US" altLang="sv-SE" sz="5400" dirty="0">
                <a:latin typeface="Abadi" panose="020B0604020104020204" pitchFamily="34" charset="0"/>
              </a:rPr>
              <a:t>  </a:t>
            </a:r>
            <a:r>
              <a:rPr lang="en-US" altLang="sv-SE" sz="5400" u="sng" dirty="0">
                <a:latin typeface="Abadi" panose="020B0604020104020204" pitchFamily="34" charset="0"/>
              </a:rPr>
              <a:t>Liquor</a:t>
            </a:r>
            <a:br>
              <a:rPr lang="en-US" altLang="sv-SE" sz="5400" u="sng" dirty="0">
                <a:latin typeface="Abadi" panose="020B0604020104020204" pitchFamily="34" charset="0"/>
              </a:rPr>
            </a:br>
            <a:br>
              <a:rPr lang="en-US" altLang="sv-SE" sz="5400" u="sng" dirty="0">
                <a:latin typeface="Abadi" panose="020B0604020104020204" pitchFamily="34" charset="0"/>
              </a:rPr>
            </a:br>
            <a:br>
              <a:rPr lang="en-US" altLang="sv-SE" sz="1000" u="sng" dirty="0">
                <a:latin typeface="Abadi" panose="020B0604020104020204" pitchFamily="34" charset="0"/>
              </a:rPr>
            </a:br>
            <a:br>
              <a:rPr lang="en-US" altLang="sv-SE" sz="1000" u="sng" dirty="0">
                <a:latin typeface="Abadi" panose="020B0604020104020204" pitchFamily="34" charset="0"/>
              </a:rPr>
            </a:br>
            <a:br>
              <a:rPr lang="en-US" altLang="sv-SE" sz="1000" u="sng" dirty="0">
                <a:latin typeface="Abadi" panose="020B0604020104020204" pitchFamily="34" charset="0"/>
              </a:rPr>
            </a:br>
            <a:br>
              <a:rPr lang="en-US" altLang="sv-SE" sz="5400" dirty="0">
                <a:latin typeface="Abadi" panose="020B0604020104020204" pitchFamily="34" charset="0"/>
              </a:rPr>
            </a:br>
            <a:r>
              <a:rPr lang="en-US" altLang="sv-SE" sz="4000" dirty="0">
                <a:latin typeface="Abadi" panose="020B0604020104020204" pitchFamily="34" charset="0"/>
              </a:rPr>
              <a:t>Cerebrospinal</a:t>
            </a:r>
            <a:br>
              <a:rPr lang="en-US" altLang="sv-SE" sz="4000" dirty="0">
                <a:latin typeface="Abadi" panose="020B0604020104020204" pitchFamily="34" charset="0"/>
              </a:rPr>
            </a:br>
            <a:r>
              <a:rPr lang="en-US" altLang="sv-SE" sz="4000" dirty="0">
                <a:latin typeface="Abadi" panose="020B0604020104020204" pitchFamily="34" charset="0"/>
              </a:rPr>
              <a:t>fluid CSF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461" name="Platshållare för innehåll 2">
            <a:extLst>
              <a:ext uri="{FF2B5EF4-FFF2-40B4-BE49-F238E27FC236}">
                <a16:creationId xmlns:a16="http://schemas.microsoft.com/office/drawing/2014/main" id="{AD26F4AA-1ADD-49CD-A7D6-D86619F6A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72328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Vågor i vatten – lektion i fysik åk 4,5,6">
            <a:extLst>
              <a:ext uri="{FF2B5EF4-FFF2-40B4-BE49-F238E27FC236}">
                <a16:creationId xmlns:a16="http://schemas.microsoft.com/office/drawing/2014/main" id="{7A1EB1AF-C9B2-4C35-834B-8DDDBDAC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6" y="2771735"/>
            <a:ext cx="1970433" cy="13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0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22" name="Rubrik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sv-SE" altLang="sv-SE" sz="5400" u="sng">
                <a:solidFill>
                  <a:srgbClr val="000000"/>
                </a:solidFill>
                <a:latin typeface="Abadi" panose="020B0604020104020204" pitchFamily="34" charset="0"/>
              </a:rPr>
              <a:t>Fysiologi</a:t>
            </a:r>
            <a:r>
              <a:rPr lang="sv-SE" altLang="sv-SE" u="sng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endParaRPr lang="sv-SE" altLang="sv-SE" u="sng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7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" name="Graphic 70" descr="Hjärna">
            <a:extLst>
              <a:ext uri="{FF2B5EF4-FFF2-40B4-BE49-F238E27FC236}">
                <a16:creationId xmlns:a16="http://schemas.microsoft.com/office/drawing/2014/main" id="{B9DBAF35-B5B4-4022-B308-92B6E8BC3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0723" name="Platshållare för innehåll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sv-SE" altLang="sv-SE" sz="2000" dirty="0">
                <a:solidFill>
                  <a:srgbClr val="000000"/>
                </a:solidFill>
              </a:rPr>
              <a:t>Vad skiljer hjärnan från övriga organ?</a:t>
            </a:r>
          </a:p>
          <a:p>
            <a:endParaRPr lang="sv-SE" altLang="sv-SE" sz="2000" dirty="0">
              <a:solidFill>
                <a:srgbClr val="000000"/>
              </a:solidFill>
            </a:endParaRPr>
          </a:p>
          <a:p>
            <a:r>
              <a:rPr lang="sv-SE" altLang="sv-SE" sz="4000" dirty="0">
                <a:solidFill>
                  <a:srgbClr val="000000"/>
                </a:solidFill>
              </a:rPr>
              <a:t>Venöst avflöde</a:t>
            </a:r>
          </a:p>
          <a:p>
            <a:endParaRPr lang="sv-SE" altLang="sv-SE" sz="4000" dirty="0">
              <a:solidFill>
                <a:srgbClr val="000000"/>
              </a:solidFill>
            </a:endParaRPr>
          </a:p>
          <a:p>
            <a:r>
              <a:rPr lang="sv-SE" altLang="sv-SE" sz="4000" dirty="0">
                <a:solidFill>
                  <a:srgbClr val="000000"/>
                </a:solidFill>
              </a:rPr>
              <a:t>Blod hjärnbarriären</a:t>
            </a:r>
          </a:p>
          <a:p>
            <a:endParaRPr lang="sv-SE" altLang="sv-SE" sz="4000" dirty="0">
              <a:solidFill>
                <a:srgbClr val="000000"/>
              </a:solidFill>
            </a:endParaRPr>
          </a:p>
          <a:p>
            <a:r>
              <a:rPr lang="sv-SE" altLang="sv-SE" sz="4000" dirty="0">
                <a:solidFill>
                  <a:srgbClr val="000000"/>
                </a:solidFill>
              </a:rPr>
              <a:t>Autoregulation av blodtrycket och CO2</a:t>
            </a:r>
          </a:p>
          <a:p>
            <a:endParaRPr lang="sv-SE" altLang="sv-S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1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b="1" u="sng" dirty="0" err="1">
                <a:latin typeface="Abadi" panose="020B0604020104020204" pitchFamily="34" charset="0"/>
              </a:rPr>
              <a:t>Venöst</a:t>
            </a:r>
            <a:r>
              <a:rPr lang="en-US" altLang="sv-SE" b="1" u="sng" dirty="0">
                <a:latin typeface="Abadi" panose="020B0604020104020204" pitchFamily="34" charset="0"/>
              </a:rPr>
              <a:t> </a:t>
            </a:r>
            <a:r>
              <a:rPr lang="en-US" altLang="sv-SE" b="1" u="sng" dirty="0" err="1">
                <a:latin typeface="Abadi" panose="020B0604020104020204" pitchFamily="34" charset="0"/>
              </a:rPr>
              <a:t>avflöde</a:t>
            </a:r>
            <a:endParaRPr lang="en-US" altLang="sv-SE" b="1" u="sng" dirty="0">
              <a:latin typeface="Abadi" panose="020B0604020104020204" pitchFamily="34" charset="0"/>
            </a:endParaRPr>
          </a:p>
        </p:txBody>
      </p:sp>
      <p:pic>
        <p:nvPicPr>
          <p:cNvPr id="20483" name="Picture 5" descr="V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00201"/>
            <a:ext cx="3649394" cy="4525963"/>
          </a:xfrm>
          <a:noFill/>
        </p:spPr>
      </p:pic>
      <p:pic>
        <p:nvPicPr>
          <p:cNvPr id="5" name="Picture 2" descr="C:\Documents and Settings\cl\Mina dokument\Mina bilder\vener.jpg">
            <a:extLst>
              <a:ext uri="{FF2B5EF4-FFF2-40B4-BE49-F238E27FC236}">
                <a16:creationId xmlns:a16="http://schemas.microsoft.com/office/drawing/2014/main" id="{3E04044B-A14D-4F5F-95C2-9B22A5274B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7038" y="1870236"/>
            <a:ext cx="3533762" cy="3985893"/>
          </a:xfrm>
          <a:noFill/>
        </p:spPr>
      </p:pic>
    </p:spTree>
    <p:extLst>
      <p:ext uri="{BB962C8B-B14F-4D97-AF65-F5344CB8AC3E}">
        <p14:creationId xmlns:p14="http://schemas.microsoft.com/office/powerpoint/2010/main" val="368137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ubrik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altLang="sv-SE" sz="4000" b="1" dirty="0" err="1">
                <a:solidFill>
                  <a:srgbClr val="FFFFFF"/>
                </a:solidFill>
              </a:rPr>
              <a:t>Venöst</a:t>
            </a:r>
            <a:r>
              <a:rPr lang="en-US" altLang="sv-SE" sz="4000" b="1" dirty="0">
                <a:solidFill>
                  <a:srgbClr val="FFFFFF"/>
                </a:solidFill>
              </a:rPr>
              <a:t> </a:t>
            </a:r>
            <a:r>
              <a:rPr lang="en-US" altLang="sv-SE" sz="4000" b="1" dirty="0" err="1">
                <a:solidFill>
                  <a:srgbClr val="FFFFFF"/>
                </a:solidFill>
              </a:rPr>
              <a:t>avflöde</a:t>
            </a:r>
            <a:r>
              <a:rPr lang="en-US" altLang="sv-SE" sz="40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531" name="Platshållare för innehåll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altLang="sv-SE" sz="3200" dirty="0"/>
              <a:t>70% via v jug int </a:t>
            </a:r>
            <a:endParaRPr lang="en-US" altLang="sv-SE" sz="1200" dirty="0"/>
          </a:p>
          <a:p>
            <a:endParaRPr lang="en-US" altLang="sv-SE" sz="3200" dirty="0"/>
          </a:p>
          <a:p>
            <a:r>
              <a:rPr lang="en-US" altLang="sv-SE" sz="3200" dirty="0"/>
              <a:t>Inga </a:t>
            </a:r>
            <a:r>
              <a:rPr lang="en-US" altLang="sv-SE" sz="3200" dirty="0" err="1"/>
              <a:t>klaffar</a:t>
            </a:r>
            <a:r>
              <a:rPr lang="en-US" altLang="sv-SE" sz="3200" dirty="0"/>
              <a:t> </a:t>
            </a:r>
          </a:p>
          <a:p>
            <a:endParaRPr lang="en-US" altLang="sv-SE" sz="3200" dirty="0"/>
          </a:p>
          <a:p>
            <a:r>
              <a:rPr lang="en-US" altLang="sv-SE" sz="3200" dirty="0" err="1"/>
              <a:t>Avstängning</a:t>
            </a:r>
            <a:r>
              <a:rPr lang="en-US" altLang="sv-SE" sz="3200" dirty="0"/>
              <a:t> av sinus ger </a:t>
            </a:r>
            <a:r>
              <a:rPr lang="en-US" altLang="sv-SE" sz="3200" dirty="0" err="1"/>
              <a:t>hjärnödem</a:t>
            </a:r>
            <a:endParaRPr lang="en-US" altLang="sv-SE" sz="3200" dirty="0"/>
          </a:p>
          <a:p>
            <a:endParaRPr lang="en-US" altLang="sv-SE" sz="3200" dirty="0"/>
          </a:p>
          <a:p>
            <a:r>
              <a:rPr lang="en-US" altLang="sv-SE" sz="3200" dirty="0" err="1"/>
              <a:t>Läge</a:t>
            </a:r>
            <a:r>
              <a:rPr lang="en-US" altLang="sv-SE" sz="3200" dirty="0"/>
              <a:t> </a:t>
            </a:r>
            <a:r>
              <a:rPr lang="en-US" altLang="sv-SE" sz="3200" dirty="0" err="1"/>
              <a:t>på</a:t>
            </a:r>
            <a:r>
              <a:rPr lang="en-US" altLang="sv-SE" sz="3200" dirty="0"/>
              <a:t> </a:t>
            </a:r>
            <a:r>
              <a:rPr lang="en-US" altLang="sv-SE" sz="3200" dirty="0" err="1"/>
              <a:t>huvudet</a:t>
            </a:r>
            <a:r>
              <a:rPr lang="en-US" altLang="sv-SE" sz="3200" dirty="0"/>
              <a:t> </a:t>
            </a:r>
            <a:r>
              <a:rPr lang="en-US" altLang="sv-SE" sz="3200" dirty="0" err="1"/>
              <a:t>ev</a:t>
            </a:r>
            <a:r>
              <a:rPr lang="en-US" altLang="sv-SE" sz="3200" dirty="0"/>
              <a:t> </a:t>
            </a:r>
            <a:r>
              <a:rPr lang="en-US" altLang="sv-SE" sz="3200" dirty="0" err="1"/>
              <a:t>lätt</a:t>
            </a:r>
            <a:r>
              <a:rPr lang="en-US" altLang="sv-SE" sz="3200" dirty="0"/>
              <a:t> </a:t>
            </a:r>
            <a:r>
              <a:rPr lang="en-US" altLang="sv-SE" sz="3200" dirty="0" err="1"/>
              <a:t>höjd</a:t>
            </a:r>
            <a:r>
              <a:rPr lang="en-US" altLang="sv-SE" sz="3200" dirty="0"/>
              <a:t>-men </a:t>
            </a:r>
            <a:r>
              <a:rPr lang="en-US" altLang="sv-SE" sz="3200" dirty="0" err="1"/>
              <a:t>aldrig</a:t>
            </a:r>
            <a:r>
              <a:rPr lang="en-US" altLang="sv-SE" sz="3200" dirty="0"/>
              <a:t> </a:t>
            </a:r>
            <a:r>
              <a:rPr lang="en-US" altLang="sv-SE" sz="3200" dirty="0" err="1"/>
              <a:t>på</a:t>
            </a:r>
            <a:r>
              <a:rPr lang="en-US" altLang="sv-SE" sz="3200" dirty="0"/>
              <a:t> </a:t>
            </a:r>
            <a:r>
              <a:rPr lang="en-US" altLang="sv-SE" sz="3200" dirty="0" err="1"/>
              <a:t>bekostnad</a:t>
            </a:r>
            <a:r>
              <a:rPr lang="en-US" altLang="sv-SE" sz="3200" dirty="0"/>
              <a:t> av </a:t>
            </a:r>
            <a:r>
              <a:rPr lang="en-US" altLang="sv-SE" sz="3200" dirty="0" err="1"/>
              <a:t>cirkulationen</a:t>
            </a:r>
            <a:endParaRPr lang="en-US" altLang="sv-SE" sz="3200" dirty="0"/>
          </a:p>
          <a:p>
            <a:endParaRPr lang="en-US" altLang="sv-SE" sz="3200" dirty="0"/>
          </a:p>
          <a:p>
            <a:r>
              <a:rPr lang="en-US" altLang="sv-SE" sz="3200" dirty="0" err="1"/>
              <a:t>Intrathorakala</a:t>
            </a:r>
            <a:r>
              <a:rPr lang="en-US" altLang="sv-SE" sz="3200" dirty="0"/>
              <a:t> </a:t>
            </a:r>
            <a:r>
              <a:rPr lang="en-US" altLang="sv-SE" sz="3200" dirty="0" err="1"/>
              <a:t>trycket</a:t>
            </a:r>
            <a:r>
              <a:rPr lang="en-US" altLang="sv-SE" sz="3200" dirty="0"/>
              <a:t>. </a:t>
            </a:r>
            <a:r>
              <a:rPr lang="en-US" altLang="sv-SE" sz="3200" dirty="0" err="1"/>
              <a:t>Använd</a:t>
            </a:r>
            <a:r>
              <a:rPr lang="en-US" altLang="sv-SE" sz="3200" dirty="0"/>
              <a:t> PEEP med </a:t>
            </a:r>
            <a:r>
              <a:rPr lang="en-US" altLang="sv-SE" sz="3200" dirty="0" err="1"/>
              <a:t>förstånd</a:t>
            </a:r>
            <a:r>
              <a:rPr lang="en-US" altLang="sv-SE" sz="3200" dirty="0"/>
              <a:t>. PEEP 5 ok PEEP 5-10 </a:t>
            </a:r>
            <a:r>
              <a:rPr lang="sv-SE" altLang="sv-SE" sz="3200" dirty="0"/>
              <a:t>förmodligen</a:t>
            </a:r>
            <a:r>
              <a:rPr lang="en-US" altLang="sv-SE" sz="3200" dirty="0"/>
              <a:t> ok. </a:t>
            </a:r>
          </a:p>
        </p:txBody>
      </p:sp>
    </p:spTree>
    <p:extLst>
      <p:ext uri="{BB962C8B-B14F-4D97-AF65-F5344CB8AC3E}">
        <p14:creationId xmlns:p14="http://schemas.microsoft.com/office/powerpoint/2010/main" val="389789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1981200" y="1628800"/>
            <a:ext cx="4402832" cy="482453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FF0000"/>
                </a:solidFill>
              </a:rPr>
              <a:t>   </a:t>
            </a:r>
            <a:r>
              <a:rPr lang="en-US" sz="3500" b="1" u="sng" dirty="0">
                <a:solidFill>
                  <a:srgbClr val="FF0000"/>
                </a:solidFill>
              </a:rPr>
              <a:t> Increases in ICP-</a:t>
            </a:r>
          </a:p>
          <a:p>
            <a:pPr marL="566928" indent="-457200"/>
            <a:r>
              <a:rPr lang="en-US" sz="3100" b="1" dirty="0">
                <a:solidFill>
                  <a:srgbClr val="FF0000"/>
                </a:solidFill>
              </a:rPr>
              <a:t>Trendelenburg position </a:t>
            </a:r>
          </a:p>
          <a:p>
            <a:pPr marL="109728" indent="0">
              <a:buNone/>
            </a:pPr>
            <a:r>
              <a:rPr lang="en-US" dirty="0"/>
              <a:t>the table in a 30°with the head straight or rotated to the right or left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sz="3100" b="1" dirty="0">
                <a:solidFill>
                  <a:srgbClr val="FF0000"/>
                </a:solidFill>
              </a:rPr>
              <a:t>Flexed and rotated</a:t>
            </a:r>
            <a:r>
              <a:rPr lang="en-US" sz="3100" b="1" dirty="0"/>
              <a:t> </a:t>
            </a:r>
          </a:p>
          <a:p>
            <a:pPr marL="0" indent="0">
              <a:buNone/>
            </a:pPr>
            <a:r>
              <a:rPr lang="en-US" sz="3100" dirty="0"/>
              <a:t>   head to the right or lef</a:t>
            </a:r>
            <a:r>
              <a:rPr lang="en-US" dirty="0"/>
              <a:t>t—         whatever the position of the table was.</a:t>
            </a:r>
            <a:endParaRPr lang="en-US" sz="3100" b="1" dirty="0"/>
          </a:p>
          <a:p>
            <a:pPr marL="109728" indent="0">
              <a:buNone/>
            </a:pP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>
          <a:xfrm>
            <a:off x="6600056" y="1481329"/>
            <a:ext cx="3610744" cy="4525963"/>
          </a:xfrm>
        </p:spPr>
        <p:txBody>
          <a:bodyPr>
            <a:normAutofit lnSpcReduction="10000"/>
          </a:bodyPr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Effects of Neck Position and Head Elevation on Intracranial Pressure in Anaesthetized </a:t>
            </a:r>
            <a:r>
              <a:rPr lang="sv-SE" sz="2700" dirty="0" err="1">
                <a:latin typeface="Arial" panose="020B0604020202020204" pitchFamily="34" charset="0"/>
                <a:cs typeface="Arial" panose="020B0604020202020204" pitchFamily="34" charset="0"/>
              </a:rPr>
              <a:t>Neurosurgical</a:t>
            </a:r>
            <a:r>
              <a:rPr lang="sv-SE" sz="2700" dirty="0">
                <a:latin typeface="Arial" panose="020B0604020202020204" pitchFamily="34" charset="0"/>
                <a:cs typeface="Arial" panose="020B0604020202020204" pitchFamily="34" charset="0"/>
              </a:rPr>
              <a:t> Patients</a:t>
            </a:r>
            <a:b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Mavrocordatos, P.*; Bissonnette, B.‡; Ravussin, P.*†</a:t>
            </a:r>
            <a:r>
              <a:rPr lang="sv-SE" sz="1300" i="1" dirty="0">
                <a:latin typeface="Arial" panose="020B0604020202020204" pitchFamily="34" charset="0"/>
                <a:cs typeface="Arial" panose="020B0604020202020204" pitchFamily="34" charset="0"/>
              </a:rPr>
              <a:t>Journal </a:t>
            </a:r>
            <a:r>
              <a:rPr lang="sv-SE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Neurosurgical</a:t>
            </a:r>
            <a:r>
              <a:rPr lang="sv-SE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Anesthesiology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January 2000, pp 10-14</a:t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060848"/>
            <a:ext cx="383476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087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BC05ABDCAB9B4C89B8B5C29AACA526" ma:contentTypeVersion="6" ma:contentTypeDescription="Skapa ett nytt dokument." ma:contentTypeScope="" ma:versionID="2b19f50452d2b418b4bd8fd18d251e2b">
  <xsd:schema xmlns:xsd="http://www.w3.org/2001/XMLSchema" xmlns:xs="http://www.w3.org/2001/XMLSchema" xmlns:p="http://schemas.microsoft.com/office/2006/metadata/properties" xmlns:ns2="1870145d-774f-47eb-a723-039ed3bb53a9" xmlns:ns3="5b946bb4-702e-411f-9701-c69315636584" targetNamespace="http://schemas.microsoft.com/office/2006/metadata/properties" ma:root="true" ma:fieldsID="9d79b4dc0df21cf7157c7711e2a8b17c" ns2:_="" ns3:_="">
    <xsd:import namespace="1870145d-774f-47eb-a723-039ed3bb53a9"/>
    <xsd:import namespace="5b946bb4-702e-411f-9701-c693156365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0145d-774f-47eb-a723-039ed3bb5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46bb4-702e-411f-9701-c6931563658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C4EF5-29DD-44A3-AB3C-7D259FC51A1A}"/>
</file>

<file path=customXml/itemProps2.xml><?xml version="1.0" encoding="utf-8"?>
<ds:datastoreItem xmlns:ds="http://schemas.openxmlformats.org/officeDocument/2006/customXml" ds:itemID="{D67EF9BC-F159-4080-AEFB-249AE7745F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511BB9-CA91-4BB4-9044-12F8015674E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</TotalTime>
  <Words>1315</Words>
  <Application>Microsoft Office PowerPoint</Application>
  <PresentationFormat>Bredbild</PresentationFormat>
  <Paragraphs>293</Paragraphs>
  <Slides>47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47</vt:i4>
      </vt:variant>
    </vt:vector>
  </HeadingPairs>
  <TitlesOfParts>
    <vt:vector size="48" baseType="lpstr">
      <vt:lpstr>Office-tema</vt:lpstr>
      <vt:lpstr>Neuroanestesi</vt:lpstr>
      <vt:lpstr>Mål vid neuroanestesi</vt:lpstr>
      <vt:lpstr>Intracerebrala volymer</vt:lpstr>
      <vt:lpstr>Ventrikelsystemet</vt:lpstr>
      <vt:lpstr>  Liquor      Cerebrospinal fluid CSF</vt:lpstr>
      <vt:lpstr>Fysiologi </vt:lpstr>
      <vt:lpstr>Venöst avflöde</vt:lpstr>
      <vt:lpstr>Venöst avflöde </vt:lpstr>
      <vt:lpstr>Effects of Neck Position and Head Elevation on Intracranial Pressure in Anaesthetized Neurosurgical Patients Mavrocordatos, P.*; Bissonnette, B.‡; Ravussin, P.*†Journal of Neurosurgical Anesthesiology January 2000, pp 10-14 </vt:lpstr>
      <vt:lpstr>PowerPoint-presentation</vt:lpstr>
      <vt:lpstr>Blod-hjärn barriären</vt:lpstr>
      <vt:lpstr>Tryck -Volym kurva Monroe-Kellie doktrinen</vt:lpstr>
      <vt:lpstr>Kompensatoriska mekanismer vid ökat intrakraniellt tryck</vt:lpstr>
      <vt:lpstr>Autoregulationen  Blodtryck CO2</vt:lpstr>
      <vt:lpstr>Autoregulation av blodflödet  Blodtrycket</vt:lpstr>
      <vt:lpstr>Autoregulation av blodflödet CO2 Reaktivitet</vt:lpstr>
      <vt:lpstr>Autoregulation av blodflödet  Cerebral Metabolism </vt:lpstr>
      <vt:lpstr> Cerebral metabolism</vt:lpstr>
      <vt:lpstr>PAUS</vt:lpstr>
      <vt:lpstr>Pre op bedömning</vt:lpstr>
      <vt:lpstr>Analgesi baserad Anestesi</vt:lpstr>
      <vt:lpstr>Induktion</vt:lpstr>
      <vt:lpstr>Induktion</vt:lpstr>
      <vt:lpstr>PowerPoint-presentation</vt:lpstr>
      <vt:lpstr>Propofol</vt:lpstr>
      <vt:lpstr>Pentothal</vt:lpstr>
      <vt:lpstr>Intravenösa anestesimedel</vt:lpstr>
      <vt:lpstr>Ketanest</vt:lpstr>
      <vt:lpstr>Muskelrelaxantia  </vt:lpstr>
      <vt:lpstr>Opioder </vt:lpstr>
      <vt:lpstr>Opiat eller propofol innan  Mayfield stöd</vt:lpstr>
      <vt:lpstr>Det ideala anestesimedlet skall </vt:lpstr>
      <vt:lpstr>Inhalation versus Intravenös anestesi</vt:lpstr>
      <vt:lpstr>Inhalationsanastetika   Dosberoende effect på autoregulationen</vt:lpstr>
      <vt:lpstr>Uncopling=  Flödet motsvarar inte metabolismen</vt:lpstr>
      <vt:lpstr>Propofol</vt:lpstr>
      <vt:lpstr>Blodtryck vid induktion-underhåll</vt:lpstr>
      <vt:lpstr>Blodtryckshöjande läkemedel</vt:lpstr>
      <vt:lpstr>Per op </vt:lpstr>
      <vt:lpstr>Mannitol</vt:lpstr>
      <vt:lpstr>OM Inte… </vt:lpstr>
      <vt:lpstr>Per op </vt:lpstr>
      <vt:lpstr>Koagulation  och Blödning</vt:lpstr>
      <vt:lpstr>Vätske balans</vt:lpstr>
      <vt:lpstr>Väckning</vt:lpstr>
      <vt:lpstr>Om patienten inte vaknar -överväg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Neuroanestesi på USÖ</dc:title>
  <dc:creator>CeAx Doc AB .</dc:creator>
  <cp:lastModifiedBy>CeAx Doc AB .</cp:lastModifiedBy>
  <cp:revision>57</cp:revision>
  <dcterms:created xsi:type="dcterms:W3CDTF">2019-09-01T08:50:34Z</dcterms:created>
  <dcterms:modified xsi:type="dcterms:W3CDTF">2021-04-24T08:02:32Z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0x01010029BC05ABDCAB9B4C89B8B5C29AACA526</vt:lpwstr>
  </property>
</Properties>
</file>