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4" r:id="rId6"/>
    <p:sldId id="267" r:id="rId7"/>
    <p:sldId id="257" r:id="rId8"/>
    <p:sldId id="261" r:id="rId9"/>
    <p:sldId id="266" r:id="rId10"/>
    <p:sldId id="277" r:id="rId11"/>
    <p:sldId id="268" r:id="rId12"/>
    <p:sldId id="269" r:id="rId13"/>
    <p:sldId id="285" r:id="rId14"/>
    <p:sldId id="270" r:id="rId15"/>
    <p:sldId id="280" r:id="rId16"/>
    <p:sldId id="275" r:id="rId17"/>
    <p:sldId id="281" r:id="rId18"/>
    <p:sldId id="282" r:id="rId19"/>
    <p:sldId id="283" r:id="rId20"/>
    <p:sldId id="284" r:id="rId21"/>
    <p:sldId id="290" r:id="rId22"/>
    <p:sldId id="287" r:id="rId23"/>
    <p:sldId id="288" r:id="rId24"/>
    <p:sldId id="286" r:id="rId25"/>
    <p:sldId id="289" r:id="rId26"/>
    <p:sldId id="265" r:id="rId27"/>
    <p:sldId id="272" r:id="rId28"/>
    <p:sldId id="273" r:id="rId29"/>
    <p:sldId id="274" r:id="rId30"/>
    <p:sldId id="279"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2BCAE-95D4-4D08-BA06-9CCE75681C6D}" v="1" dt="2022-01-28T09:24:35.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54" d="100"/>
          <a:sy n="54" d="100"/>
        </p:scale>
        <p:origin x="7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e Hennig" userId="S::beate.hennig@regionvasterbotten.se::d9a4a6d8-e2b9-43f5-b0d0-472f83943d79" providerId="AD" clId="Web-{FB92BCAE-95D4-4D08-BA06-9CCE75681C6D}"/>
    <pc:docChg chg="modSld">
      <pc:chgData name="Beate Hennig" userId="S::beate.hennig@regionvasterbotten.se::d9a4a6d8-e2b9-43f5-b0d0-472f83943d79" providerId="AD" clId="Web-{FB92BCAE-95D4-4D08-BA06-9CCE75681C6D}" dt="2022-01-28T09:24:35.344" v="0"/>
      <pc:docMkLst>
        <pc:docMk/>
      </pc:docMkLst>
      <pc:sldChg chg="addSp">
        <pc:chgData name="Beate Hennig" userId="S::beate.hennig@regionvasterbotten.se::d9a4a6d8-e2b9-43f5-b0d0-472f83943d79" providerId="AD" clId="Web-{FB92BCAE-95D4-4D08-BA06-9CCE75681C6D}" dt="2022-01-28T09:24:35.344" v="0"/>
        <pc:sldMkLst>
          <pc:docMk/>
          <pc:sldMk cId="2455015460" sldId="256"/>
        </pc:sldMkLst>
        <pc:spChg chg="add">
          <ac:chgData name="Beate Hennig" userId="S::beate.hennig@regionvasterbotten.se::d9a4a6d8-e2b9-43f5-b0d0-472f83943d79" providerId="AD" clId="Web-{FB92BCAE-95D4-4D08-BA06-9CCE75681C6D}" dt="2022-01-28T09:24:35.344" v="0"/>
          <ac:spMkLst>
            <pc:docMk/>
            <pc:sldMk cId="2455015460" sldId="256"/>
            <ac:spMk id="4" creationId="{2F4E33F2-8DCF-46C3-8E01-E0FC86C959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5BD16-85FD-4654-8E5D-89BC252E6DCD}" type="datetimeFigureOut">
              <a:rPr lang="sv-SE" smtClean="0"/>
              <a:t>2022-01-28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3F305-72D9-4E25-81D5-A27A639B320C}" type="slidenum">
              <a:rPr lang="sv-SE" smtClean="0"/>
              <a:t>‹#›</a:t>
            </a:fld>
            <a:endParaRPr lang="sv-SE"/>
          </a:p>
        </p:txBody>
      </p:sp>
    </p:spTree>
    <p:extLst>
      <p:ext uri="{BB962C8B-B14F-4D97-AF65-F5344CB8AC3E}">
        <p14:creationId xmlns:p14="http://schemas.microsoft.com/office/powerpoint/2010/main" val="297777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35893C-CD77-4D16-95EA-81075E1C1298}"/>
              </a:ext>
            </a:extLst>
          </p:cNvPr>
          <p:cNvSpPr>
            <a:spLocks noGrp="1" noChangeArrowheads="1"/>
          </p:cNvSpPr>
          <p:nvPr>
            <p:ph type="sldNum" sz="quarter" idx="5"/>
          </p:nvPr>
        </p:nvSpPr>
        <p:spPr>
          <a:ln/>
        </p:spPr>
        <p:txBody>
          <a:bodyPr/>
          <a:lstStyle/>
          <a:p>
            <a:fld id="{A60A71EE-CE54-416D-AC2B-CD5F7FBC8D09}" type="slidenum">
              <a:rPr lang="sv-SE" altLang="sv-SE"/>
              <a:pPr/>
              <a:t>13</a:t>
            </a:fld>
            <a:endParaRPr lang="sv-SE" altLang="sv-SE"/>
          </a:p>
        </p:txBody>
      </p:sp>
      <p:sp>
        <p:nvSpPr>
          <p:cNvPr id="19458" name="Platshållare för bildobjekt 1">
            <a:extLst>
              <a:ext uri="{FF2B5EF4-FFF2-40B4-BE49-F238E27FC236}">
                <a16:creationId xmlns:a16="http://schemas.microsoft.com/office/drawing/2014/main" id="{95DFF3BD-14BA-45C5-B7C7-F6A76026CEFB}"/>
              </a:ext>
            </a:extLst>
          </p:cNvPr>
          <p:cNvSpPr>
            <a:spLocks noGrp="1" noRot="1" noChangeAspect="1" noTextEdit="1"/>
          </p:cNvSpPr>
          <p:nvPr>
            <p:ph type="sldImg"/>
          </p:nvPr>
        </p:nvSpPr>
        <p:spPr>
          <a:ln/>
        </p:spPr>
      </p:sp>
      <p:sp>
        <p:nvSpPr>
          <p:cNvPr id="19459" name="Platshållare för anteckningar 2">
            <a:extLst>
              <a:ext uri="{FF2B5EF4-FFF2-40B4-BE49-F238E27FC236}">
                <a16:creationId xmlns:a16="http://schemas.microsoft.com/office/drawing/2014/main" id="{DEF901E6-0469-433A-AA9D-CC56D3B75D83}"/>
              </a:ext>
            </a:extLst>
          </p:cNvPr>
          <p:cNvSpPr>
            <a:spLocks noGrp="1"/>
          </p:cNvSpPr>
          <p:nvPr>
            <p:ph type="body" idx="1"/>
          </p:nvPr>
        </p:nvSpPr>
        <p:spPr/>
        <p:txBody>
          <a:bodyPr/>
          <a:lstStyle/>
          <a:p>
            <a:pPr>
              <a:spcBef>
                <a:spcPct val="0"/>
              </a:spcBef>
            </a:pPr>
            <a:endParaRPr lang="sv-SE" altLang="sv-SE"/>
          </a:p>
        </p:txBody>
      </p:sp>
      <p:sp>
        <p:nvSpPr>
          <p:cNvPr id="19460" name="Platshållare för bildnummer 3">
            <a:extLst>
              <a:ext uri="{FF2B5EF4-FFF2-40B4-BE49-F238E27FC236}">
                <a16:creationId xmlns:a16="http://schemas.microsoft.com/office/drawing/2014/main" id="{0DE205A5-D3A8-489D-BEAF-47391564971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6E7752-B7B9-4595-92BA-F91B8761FF68}" type="slidenum">
              <a:rPr lang="sv-SE" altLang="sv-SE" sz="1200">
                <a:latin typeface="Calibri" panose="020F0502020204030204" pitchFamily="34" charset="0"/>
              </a:rPr>
              <a:pPr algn="r" eaLnBrk="1" hangingPunct="1"/>
              <a:t>13</a:t>
            </a:fld>
            <a:endParaRPr lang="sv-SE" altLang="sv-SE"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35893C-CD77-4D16-95EA-81075E1C1298}"/>
              </a:ext>
            </a:extLst>
          </p:cNvPr>
          <p:cNvSpPr>
            <a:spLocks noGrp="1" noChangeArrowheads="1"/>
          </p:cNvSpPr>
          <p:nvPr>
            <p:ph type="sldNum" sz="quarter" idx="5"/>
          </p:nvPr>
        </p:nvSpPr>
        <p:spPr>
          <a:ln/>
        </p:spPr>
        <p:txBody>
          <a:bodyPr/>
          <a:lstStyle/>
          <a:p>
            <a:fld id="{A60A71EE-CE54-416D-AC2B-CD5F7FBC8D09}" type="slidenum">
              <a:rPr lang="sv-SE" altLang="sv-SE"/>
              <a:pPr/>
              <a:t>18</a:t>
            </a:fld>
            <a:endParaRPr lang="sv-SE" altLang="sv-SE"/>
          </a:p>
        </p:txBody>
      </p:sp>
      <p:sp>
        <p:nvSpPr>
          <p:cNvPr id="19458" name="Platshållare för bildobjekt 1">
            <a:extLst>
              <a:ext uri="{FF2B5EF4-FFF2-40B4-BE49-F238E27FC236}">
                <a16:creationId xmlns:a16="http://schemas.microsoft.com/office/drawing/2014/main" id="{95DFF3BD-14BA-45C5-B7C7-F6A76026CEFB}"/>
              </a:ext>
            </a:extLst>
          </p:cNvPr>
          <p:cNvSpPr>
            <a:spLocks noGrp="1" noRot="1" noChangeAspect="1" noTextEdit="1"/>
          </p:cNvSpPr>
          <p:nvPr>
            <p:ph type="sldImg"/>
          </p:nvPr>
        </p:nvSpPr>
        <p:spPr>
          <a:ln/>
        </p:spPr>
      </p:sp>
      <p:sp>
        <p:nvSpPr>
          <p:cNvPr id="19459" name="Platshållare för anteckningar 2">
            <a:extLst>
              <a:ext uri="{FF2B5EF4-FFF2-40B4-BE49-F238E27FC236}">
                <a16:creationId xmlns:a16="http://schemas.microsoft.com/office/drawing/2014/main" id="{DEF901E6-0469-433A-AA9D-CC56D3B75D83}"/>
              </a:ext>
            </a:extLst>
          </p:cNvPr>
          <p:cNvSpPr>
            <a:spLocks noGrp="1"/>
          </p:cNvSpPr>
          <p:nvPr>
            <p:ph type="body" idx="1"/>
          </p:nvPr>
        </p:nvSpPr>
        <p:spPr/>
        <p:txBody>
          <a:bodyPr/>
          <a:lstStyle/>
          <a:p>
            <a:pPr>
              <a:spcBef>
                <a:spcPct val="0"/>
              </a:spcBef>
            </a:pPr>
            <a:endParaRPr lang="sv-SE" altLang="sv-SE"/>
          </a:p>
        </p:txBody>
      </p:sp>
      <p:sp>
        <p:nvSpPr>
          <p:cNvPr id="19460" name="Platshållare för bildnummer 3">
            <a:extLst>
              <a:ext uri="{FF2B5EF4-FFF2-40B4-BE49-F238E27FC236}">
                <a16:creationId xmlns:a16="http://schemas.microsoft.com/office/drawing/2014/main" id="{0DE205A5-D3A8-489D-BEAF-47391564971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76E7752-B7B9-4595-92BA-F91B8761FF68}" type="slidenum">
              <a:rPr lang="sv-SE" altLang="sv-SE" sz="1200">
                <a:latin typeface="Calibri" panose="020F0502020204030204" pitchFamily="34" charset="0"/>
              </a:rPr>
              <a:pPr algn="r" eaLnBrk="1" hangingPunct="1"/>
              <a:t>18</a:t>
            </a:fld>
            <a:endParaRPr lang="sv-SE" altLang="sv-SE" sz="1200">
              <a:latin typeface="Calibri" panose="020F0502020204030204" pitchFamily="34" charset="0"/>
            </a:endParaRPr>
          </a:p>
        </p:txBody>
      </p:sp>
    </p:spTree>
    <p:extLst>
      <p:ext uri="{BB962C8B-B14F-4D97-AF65-F5344CB8AC3E}">
        <p14:creationId xmlns:p14="http://schemas.microsoft.com/office/powerpoint/2010/main" val="130236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615ED-D1E5-4EB6-BBBF-E64862E7E1B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118A09E-80B1-475F-9AD7-21AEFE8A77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310C1D5-A9F0-48B2-B11E-11377C4BCAED}"/>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5" name="Platshållare för sidfot 4">
            <a:extLst>
              <a:ext uri="{FF2B5EF4-FFF2-40B4-BE49-F238E27FC236}">
                <a16:creationId xmlns:a16="http://schemas.microsoft.com/office/drawing/2014/main" id="{97EB3BCA-8083-4C14-825B-8D29D73964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572FFA-2E27-4B04-AF48-20B8A0DED1E0}"/>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10683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B9767B-8215-4630-8F29-3D2FAF62EC6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96B4457-206C-4C51-A38A-30630716A2E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B13712A-8308-4DAE-86F0-8070AB412273}"/>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5" name="Platshållare för sidfot 4">
            <a:extLst>
              <a:ext uri="{FF2B5EF4-FFF2-40B4-BE49-F238E27FC236}">
                <a16:creationId xmlns:a16="http://schemas.microsoft.com/office/drawing/2014/main" id="{1A9FBAB3-01D6-4B52-9532-95264CE2D8A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9E4C3C-7025-440F-AEB8-BDAD6E289CAF}"/>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68034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6FE6E30-519D-4F25-A52A-900F05511F5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26E31DB-A60B-45E7-894B-51CF90A65B3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00DD917-7B52-4DBC-8662-A1D8130A2969}"/>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5" name="Platshållare för sidfot 4">
            <a:extLst>
              <a:ext uri="{FF2B5EF4-FFF2-40B4-BE49-F238E27FC236}">
                <a16:creationId xmlns:a16="http://schemas.microsoft.com/office/drawing/2014/main" id="{7F6BB323-F992-4DBD-9813-6B071A2214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939290-A7C8-4866-97D6-A894E7EA5B4F}"/>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160278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52757-CB2C-4006-9CDC-EF24752C4BE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C47C142-DDD1-4531-BAD8-A32A63A7451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E4EEB2-7923-4EDB-985A-DD586EF268C2}"/>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5" name="Platshållare för sidfot 4">
            <a:extLst>
              <a:ext uri="{FF2B5EF4-FFF2-40B4-BE49-F238E27FC236}">
                <a16:creationId xmlns:a16="http://schemas.microsoft.com/office/drawing/2014/main" id="{4A0E9EB4-8567-4D1C-A701-E0019D2F09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371A55-9CE1-48FD-84E4-2419F2EBFF5F}"/>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293503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8D7BE-A25E-4081-99C1-F26E08C32F3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12D1EED-B2DA-4DFC-B5C5-0D6C3083E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BF3F14A-E3E9-495C-BD41-022D3555FEFF}"/>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5" name="Platshållare för sidfot 4">
            <a:extLst>
              <a:ext uri="{FF2B5EF4-FFF2-40B4-BE49-F238E27FC236}">
                <a16:creationId xmlns:a16="http://schemas.microsoft.com/office/drawing/2014/main" id="{9DC85535-ACEF-4BE8-AA71-8C597F251B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FB7C01-B975-4698-A158-A3DCE3A4EFBF}"/>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172917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9F32CC-1207-4E5A-8507-77513F8C9AB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AD388F5-EE4B-4771-917C-981EA6916EB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598F157-90FF-4FC7-8E51-EDB59B640EF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E316F11-E126-4F75-9A9A-E02AEF158E94}"/>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6" name="Platshållare för sidfot 5">
            <a:extLst>
              <a:ext uri="{FF2B5EF4-FFF2-40B4-BE49-F238E27FC236}">
                <a16:creationId xmlns:a16="http://schemas.microsoft.com/office/drawing/2014/main" id="{5DF19DBD-C7CB-47FF-B075-0315FD0C94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618521-7B48-402A-90D4-8824AA23CC2F}"/>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301737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5647A-D989-4A45-948F-6D270020B43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641D578-196D-4F93-8032-D3982BC61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D36697-23E2-408F-82B8-FFE778C77E1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CA480E4-53AC-49E2-BEC3-53F15B659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876AEB4-6CBA-4C14-9363-C206A3555EA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2C3B99-FF17-4B6D-8309-6CD960AF8F93}"/>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8" name="Platshållare för sidfot 7">
            <a:extLst>
              <a:ext uri="{FF2B5EF4-FFF2-40B4-BE49-F238E27FC236}">
                <a16:creationId xmlns:a16="http://schemas.microsoft.com/office/drawing/2014/main" id="{D9863328-CE6D-4221-BEF7-B79CC5D1BD4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E9471B0-E112-476D-93B5-DE46208EF252}"/>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270388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A04749-845E-43CF-8CB9-6CEBDEC373D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26FB70E-9DE0-4C7B-9F81-1C7DDF8FCEAD}"/>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4" name="Platshållare för sidfot 3">
            <a:extLst>
              <a:ext uri="{FF2B5EF4-FFF2-40B4-BE49-F238E27FC236}">
                <a16:creationId xmlns:a16="http://schemas.microsoft.com/office/drawing/2014/main" id="{5BF77079-E6E7-477C-9995-977D47D91BE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990626-0428-4AF1-B9A2-9361116938FC}"/>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320334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509650-C2AE-44EF-9964-99266D474BD3}"/>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3" name="Platshållare för sidfot 2">
            <a:extLst>
              <a:ext uri="{FF2B5EF4-FFF2-40B4-BE49-F238E27FC236}">
                <a16:creationId xmlns:a16="http://schemas.microsoft.com/office/drawing/2014/main" id="{CEE91D65-BC16-44B0-9023-8CB5C68BA42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C1B269-5C34-445F-85FB-B1EACAFEA4BA}"/>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82760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C4585-3B67-438D-8B45-229D0A2F338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E74C9E-1153-449A-9526-E94998A94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75BFC7E-A643-4166-957D-B0DBACBC5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E0B4A7-0643-423F-96AF-E8A75866C974}"/>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6" name="Platshållare för sidfot 5">
            <a:extLst>
              <a:ext uri="{FF2B5EF4-FFF2-40B4-BE49-F238E27FC236}">
                <a16:creationId xmlns:a16="http://schemas.microsoft.com/office/drawing/2014/main" id="{B374A293-8C0F-464E-9A1A-EB686432E6C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B816B82-05DC-4785-9041-95D0EF8FFCEF}"/>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168365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8BDB63-E8B9-4D42-8AC6-F047DD14A2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F78C9ED-67F8-4037-8B64-3EAA6C511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057A4A4-9DD8-400E-BB68-AD1A9C758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B0BDFB5-2B67-4923-9BC2-2F9D88A7104F}"/>
              </a:ext>
            </a:extLst>
          </p:cNvPr>
          <p:cNvSpPr>
            <a:spLocks noGrp="1"/>
          </p:cNvSpPr>
          <p:nvPr>
            <p:ph type="dt" sz="half" idx="10"/>
          </p:nvPr>
        </p:nvSpPr>
        <p:spPr/>
        <p:txBody>
          <a:bodyPr/>
          <a:lstStyle/>
          <a:p>
            <a:fld id="{028A696F-B8EF-463F-BF67-09D024316677}" type="datetimeFigureOut">
              <a:rPr lang="sv-SE" smtClean="0"/>
              <a:t>2022-01-28</a:t>
            </a:fld>
            <a:endParaRPr lang="sv-SE"/>
          </a:p>
        </p:txBody>
      </p:sp>
      <p:sp>
        <p:nvSpPr>
          <p:cNvPr id="6" name="Platshållare för sidfot 5">
            <a:extLst>
              <a:ext uri="{FF2B5EF4-FFF2-40B4-BE49-F238E27FC236}">
                <a16:creationId xmlns:a16="http://schemas.microsoft.com/office/drawing/2014/main" id="{59860672-FF78-4ED2-A62C-7756B7CDC1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6D199BE-75BE-403A-BEB7-996AB9C7242B}"/>
              </a:ext>
            </a:extLst>
          </p:cNvPr>
          <p:cNvSpPr>
            <a:spLocks noGrp="1"/>
          </p:cNvSpPr>
          <p:nvPr>
            <p:ph type="sldNum" sz="quarter" idx="12"/>
          </p:nvPr>
        </p:nvSpPr>
        <p:spPr/>
        <p:txBody>
          <a:bodyPr/>
          <a:lstStyle/>
          <a:p>
            <a:fld id="{4FC2FF4E-25D0-4A5E-AFD5-E236D214FA04}" type="slidenum">
              <a:rPr lang="sv-SE" smtClean="0"/>
              <a:t>‹#›</a:t>
            </a:fld>
            <a:endParaRPr lang="sv-SE"/>
          </a:p>
        </p:txBody>
      </p:sp>
    </p:spTree>
    <p:extLst>
      <p:ext uri="{BB962C8B-B14F-4D97-AF65-F5344CB8AC3E}">
        <p14:creationId xmlns:p14="http://schemas.microsoft.com/office/powerpoint/2010/main" val="249061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2E506ED-EFA7-4BE5-A2D0-B05F2FE35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7A67D9-B7D0-4A0A-BDB1-D279F7414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FFF7F8-2A76-43A3-8FF4-DDBB2DF4B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96F-B8EF-463F-BF67-09D024316677}" type="datetimeFigureOut">
              <a:rPr lang="sv-SE" smtClean="0"/>
              <a:t>2022-01-28</a:t>
            </a:fld>
            <a:endParaRPr lang="sv-SE"/>
          </a:p>
        </p:txBody>
      </p:sp>
      <p:sp>
        <p:nvSpPr>
          <p:cNvPr id="5" name="Platshållare för sidfot 4">
            <a:extLst>
              <a:ext uri="{FF2B5EF4-FFF2-40B4-BE49-F238E27FC236}">
                <a16:creationId xmlns:a16="http://schemas.microsoft.com/office/drawing/2014/main" id="{DCD7D3D6-1438-453A-8C5F-81EE39A63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6CB9C65-77EE-480C-8EAA-B08DCA8D0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2FF4E-25D0-4A5E-AFD5-E236D214FA04}" type="slidenum">
              <a:rPr lang="sv-SE" smtClean="0"/>
              <a:t>‹#›</a:t>
            </a:fld>
            <a:endParaRPr lang="sv-SE"/>
          </a:p>
        </p:txBody>
      </p:sp>
    </p:spTree>
    <p:extLst>
      <p:ext uri="{BB962C8B-B14F-4D97-AF65-F5344CB8AC3E}">
        <p14:creationId xmlns:p14="http://schemas.microsoft.com/office/powerpoint/2010/main" val="3991691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ubmed.ncbi.nlm.nih.gov/27552162/#affiliation-1" TargetMode="External"/><Relationship Id="rId2" Type="http://schemas.openxmlformats.org/officeDocument/2006/relationships/hyperlink" Target="https://pubmed.ncbi.nlm.nih.gov/?term=Wikkels%C3%B8+A&amp;cauthor_id=27552162" TargetMode="External"/><Relationship Id="rId1" Type="http://schemas.openxmlformats.org/officeDocument/2006/relationships/slideLayout" Target="../slideLayouts/slideLayout2.xml"/><Relationship Id="rId6" Type="http://schemas.openxmlformats.org/officeDocument/2006/relationships/hyperlink" Target="https://pubmed.ncbi.nlm.nih.gov/?term=Afshari+A&amp;cauthor_id=27552162" TargetMode="External"/><Relationship Id="rId5" Type="http://schemas.openxmlformats.org/officeDocument/2006/relationships/hyperlink" Target="https://pubmed.ncbi.nlm.nih.gov/?term=M%C3%B8ller+AM&amp;cauthor_id=27552162" TargetMode="External"/><Relationship Id="rId4" Type="http://schemas.openxmlformats.org/officeDocument/2006/relationships/hyperlink" Target="https://pubmed.ncbi.nlm.nih.gov/?term=Wetterslev+J&amp;cauthor_id=2755216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E9B7D-1AA1-476F-876B-204E7DCFE359}"/>
              </a:ext>
            </a:extLst>
          </p:cNvPr>
          <p:cNvSpPr>
            <a:spLocks noGrp="1"/>
          </p:cNvSpPr>
          <p:nvPr>
            <p:ph type="ctrTitle"/>
          </p:nvPr>
        </p:nvSpPr>
        <p:spPr/>
        <p:txBody>
          <a:bodyPr/>
          <a:lstStyle/>
          <a:p>
            <a:r>
              <a:rPr lang="sv-SE" dirty="0"/>
              <a:t>ROTEM 210226</a:t>
            </a:r>
          </a:p>
        </p:txBody>
      </p:sp>
      <p:sp>
        <p:nvSpPr>
          <p:cNvPr id="3" name="Underrubrik 2">
            <a:extLst>
              <a:ext uri="{FF2B5EF4-FFF2-40B4-BE49-F238E27FC236}">
                <a16:creationId xmlns:a16="http://schemas.microsoft.com/office/drawing/2014/main" id="{D19740CD-53A8-44FB-94BA-BF09AFFBCB46}"/>
              </a:ext>
            </a:extLst>
          </p:cNvPr>
          <p:cNvSpPr>
            <a:spLocks noGrp="1"/>
          </p:cNvSpPr>
          <p:nvPr>
            <p:ph type="subTitle" idx="1"/>
          </p:nvPr>
        </p:nvSpPr>
        <p:spPr/>
        <p:txBody>
          <a:bodyPr/>
          <a:lstStyle/>
          <a:p>
            <a:r>
              <a:rPr lang="sv-SE" dirty="0"/>
              <a:t>Fredrik Nyström</a:t>
            </a:r>
          </a:p>
          <a:p>
            <a:r>
              <a:rPr lang="sv-SE" dirty="0" err="1"/>
              <a:t>MC,Thorax,NUS</a:t>
            </a:r>
            <a:endParaRPr lang="sv-SE" dirty="0"/>
          </a:p>
        </p:txBody>
      </p:sp>
      <p:sp>
        <p:nvSpPr>
          <p:cNvPr id="4" name="TextBox 3">
            <a:extLst>
              <a:ext uri="{FF2B5EF4-FFF2-40B4-BE49-F238E27FC236}">
                <a16:creationId xmlns:a16="http://schemas.microsoft.com/office/drawing/2014/main" id="{2F4E33F2-8DCF-46C3-8E01-E0FC86C959B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45501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60060E-0DCC-41E2-9803-3408A5E5AC7B}"/>
              </a:ext>
            </a:extLst>
          </p:cNvPr>
          <p:cNvSpPr>
            <a:spLocks noGrp="1"/>
          </p:cNvSpPr>
          <p:nvPr>
            <p:ph type="title"/>
          </p:nvPr>
        </p:nvSpPr>
        <p:spPr/>
        <p:txBody>
          <a:bodyPr/>
          <a:lstStyle/>
          <a:p>
            <a:r>
              <a:rPr lang="sv-SE" dirty="0"/>
              <a:t>Vad mäts med TEG/ROTEM</a:t>
            </a:r>
          </a:p>
        </p:txBody>
      </p:sp>
      <p:sp>
        <p:nvSpPr>
          <p:cNvPr id="3" name="Platshållare för innehåll 2">
            <a:extLst>
              <a:ext uri="{FF2B5EF4-FFF2-40B4-BE49-F238E27FC236}">
                <a16:creationId xmlns:a16="http://schemas.microsoft.com/office/drawing/2014/main" id="{AA9A4B52-5E4F-47D5-8F48-DF2E341817E8}"/>
              </a:ext>
            </a:extLst>
          </p:cNvPr>
          <p:cNvSpPr>
            <a:spLocks noGrp="1"/>
          </p:cNvSpPr>
          <p:nvPr>
            <p:ph idx="1"/>
          </p:nvPr>
        </p:nvSpPr>
        <p:spPr/>
        <p:txBody>
          <a:bodyPr>
            <a:normAutofit fontScale="85000" lnSpcReduction="10000"/>
          </a:bodyPr>
          <a:lstStyle/>
          <a:p>
            <a:r>
              <a:rPr lang="sv-SE" dirty="0"/>
              <a:t>EXTEM och INTEM är globala tester där koagulationsprocessen igångsätts motsvarande INR och APTT. Man får en bra uppfattning om koaguleringen i helhet. </a:t>
            </a:r>
          </a:p>
          <a:p>
            <a:r>
              <a:rPr lang="sv-SE" dirty="0"/>
              <a:t>FIBTEM är ett test för att mäta </a:t>
            </a:r>
            <a:r>
              <a:rPr lang="sv-SE" dirty="0" err="1"/>
              <a:t>fibrinogenets</a:t>
            </a:r>
            <a:r>
              <a:rPr lang="sv-SE" dirty="0"/>
              <a:t> bidrag till koagulationen. Testen innehåller en substans som eliminerar trombocyter i koagulationsprocessen.. </a:t>
            </a:r>
          </a:p>
          <a:p>
            <a:r>
              <a:rPr lang="sv-SE" dirty="0"/>
              <a:t>APTEM innehåller ett ämne (</a:t>
            </a:r>
            <a:r>
              <a:rPr lang="sv-SE" dirty="0" err="1"/>
              <a:t>aprotinin</a:t>
            </a:r>
            <a:r>
              <a:rPr lang="sv-SE" dirty="0"/>
              <a:t>) som inhiberar </a:t>
            </a:r>
            <a:r>
              <a:rPr lang="sv-SE" dirty="0" err="1"/>
              <a:t>fibrinolysen</a:t>
            </a:r>
            <a:r>
              <a:rPr lang="sv-SE" dirty="0"/>
              <a:t>. Detta är värdefullt i traumasammanhang eller vid stor leverkirurgi (samt förlossning, prostatakirurgi mm) där det kan förekomma massiv </a:t>
            </a:r>
            <a:r>
              <a:rPr lang="sv-SE" dirty="0" err="1"/>
              <a:t>fibrinolys</a:t>
            </a:r>
            <a:r>
              <a:rPr lang="sv-SE" dirty="0"/>
              <a:t> som ibland kan omöjliggöra tolkningen av de andra testerna. APTEM aktiveras på samma sätt som EXTEM, de ska därför tolkas tillsammans.</a:t>
            </a:r>
          </a:p>
          <a:p>
            <a:r>
              <a:rPr lang="sv-SE" dirty="0"/>
              <a:t>HEPTEM är ett test för att bedöma heparineffekten på koagulationen. Testet innehåller </a:t>
            </a:r>
            <a:r>
              <a:rPr lang="sv-SE" dirty="0" err="1"/>
              <a:t>heparinas</a:t>
            </a:r>
            <a:r>
              <a:rPr lang="sv-SE" dirty="0"/>
              <a:t> som inaktiverar heparin. HEPTEM aktiveras på samma sätt som INTEM, båda testerna måste därför tolkas tillsammans.</a:t>
            </a:r>
          </a:p>
        </p:txBody>
      </p:sp>
    </p:spTree>
    <p:extLst>
      <p:ext uri="{BB962C8B-B14F-4D97-AF65-F5344CB8AC3E}">
        <p14:creationId xmlns:p14="http://schemas.microsoft.com/office/powerpoint/2010/main" val="222957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9DF1292-0514-4296-BEED-6275445ECD9A}"/>
              </a:ext>
            </a:extLst>
          </p:cNvPr>
          <p:cNvSpPr>
            <a:spLocks noGrp="1" noChangeArrowheads="1"/>
          </p:cNvSpPr>
          <p:nvPr>
            <p:ph type="title"/>
          </p:nvPr>
        </p:nvSpPr>
        <p:spPr/>
        <p:txBody>
          <a:bodyPr/>
          <a:lstStyle/>
          <a:p>
            <a:r>
              <a:rPr lang="sv-SE" altLang="sv-SE"/>
              <a:t>Begränsningar</a:t>
            </a:r>
          </a:p>
        </p:txBody>
      </p:sp>
      <p:sp>
        <p:nvSpPr>
          <p:cNvPr id="15363" name="Rectangle 3">
            <a:extLst>
              <a:ext uri="{FF2B5EF4-FFF2-40B4-BE49-F238E27FC236}">
                <a16:creationId xmlns:a16="http://schemas.microsoft.com/office/drawing/2014/main" id="{0D60CEF0-7657-40E3-B030-7549EB317AA8}"/>
              </a:ext>
            </a:extLst>
          </p:cNvPr>
          <p:cNvSpPr>
            <a:spLocks noGrp="1" noChangeArrowheads="1"/>
          </p:cNvSpPr>
          <p:nvPr>
            <p:ph type="body" idx="1"/>
          </p:nvPr>
        </p:nvSpPr>
        <p:spPr/>
        <p:txBody>
          <a:bodyPr/>
          <a:lstStyle/>
          <a:p>
            <a:r>
              <a:rPr lang="sv-SE" altLang="sv-SE"/>
              <a:t>Effekten av de flesta trombocyt och koagulationshämmande läkemedel mäts ej tillförlitligt.</a:t>
            </a:r>
          </a:p>
          <a:p>
            <a:r>
              <a:rPr lang="sv-SE" altLang="sv-SE"/>
              <a:t>Ex: warfarin,ASA,clopidogrel,ticagrelor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21862-B05C-4829-8772-4C7AD34D974D}"/>
              </a:ext>
            </a:extLst>
          </p:cNvPr>
          <p:cNvSpPr>
            <a:spLocks noGrp="1"/>
          </p:cNvSpPr>
          <p:nvPr>
            <p:ph type="title"/>
          </p:nvPr>
        </p:nvSpPr>
        <p:spPr/>
        <p:txBody>
          <a:bodyPr/>
          <a:lstStyle/>
          <a:p>
            <a:pPr algn="ctr"/>
            <a:r>
              <a:rPr lang="sv-SE" dirty="0"/>
              <a:t>Tolkning</a:t>
            </a:r>
          </a:p>
        </p:txBody>
      </p:sp>
      <p:sp>
        <p:nvSpPr>
          <p:cNvPr id="3" name="Platshållare för innehåll 2">
            <a:extLst>
              <a:ext uri="{FF2B5EF4-FFF2-40B4-BE49-F238E27FC236}">
                <a16:creationId xmlns:a16="http://schemas.microsoft.com/office/drawing/2014/main" id="{443189EC-BADE-43BD-B324-D9D0688C2C35}"/>
              </a:ext>
            </a:extLst>
          </p:cNvPr>
          <p:cNvSpPr>
            <a:spLocks noGrp="1"/>
          </p:cNvSpPr>
          <p:nvPr>
            <p:ph idx="1"/>
          </p:nvPr>
        </p:nvSpPr>
        <p:spPr/>
        <p:txBody>
          <a:bodyPr/>
          <a:lstStyle/>
          <a:p>
            <a:endParaRPr lang="sv-SE"/>
          </a:p>
        </p:txBody>
      </p:sp>
      <p:pic>
        <p:nvPicPr>
          <p:cNvPr id="1026" name="Picture 2">
            <a:extLst>
              <a:ext uri="{FF2B5EF4-FFF2-40B4-BE49-F238E27FC236}">
                <a16:creationId xmlns:a16="http://schemas.microsoft.com/office/drawing/2014/main" id="{93964250-27F8-4E65-965C-BFE51A7E3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1604963"/>
            <a:ext cx="6734175"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2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ruta 5">
            <a:extLst>
              <a:ext uri="{FF2B5EF4-FFF2-40B4-BE49-F238E27FC236}">
                <a16:creationId xmlns:a16="http://schemas.microsoft.com/office/drawing/2014/main" id="{9A609BCA-F1C2-486B-AD64-ABD0CED4EE0E}"/>
              </a:ext>
            </a:extLst>
          </p:cNvPr>
          <p:cNvSpPr txBox="1">
            <a:spLocks noChangeArrowheads="1"/>
          </p:cNvSpPr>
          <p:nvPr/>
        </p:nvSpPr>
        <p:spPr bwMode="auto">
          <a:xfrm>
            <a:off x="2422525" y="0"/>
            <a:ext cx="1841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v-SE" altLang="sv-SE" sz="1600">
              <a:latin typeface="Book Antiqua" panose="02040602050305030304" pitchFamily="18" charset="0"/>
            </a:endParaRPr>
          </a:p>
          <a:p>
            <a:pPr eaLnBrk="1" hangingPunct="1"/>
            <a:endParaRPr lang="sv-SE" altLang="sv-SE">
              <a:latin typeface="Book Antiqua" panose="02040602050305030304" pitchFamily="18" charset="0"/>
            </a:endParaRPr>
          </a:p>
        </p:txBody>
      </p:sp>
      <p:sp>
        <p:nvSpPr>
          <p:cNvPr id="17411" name="Platshållare för innehåll 4">
            <a:extLst>
              <a:ext uri="{FF2B5EF4-FFF2-40B4-BE49-F238E27FC236}">
                <a16:creationId xmlns:a16="http://schemas.microsoft.com/office/drawing/2014/main" id="{7FC7C3C7-D6DB-4828-B981-84C74F7C1828}"/>
              </a:ext>
            </a:extLst>
          </p:cNvPr>
          <p:cNvSpPr>
            <a:spLocks noGrp="1"/>
          </p:cNvSpPr>
          <p:nvPr>
            <p:ph idx="4294967295"/>
          </p:nvPr>
        </p:nvSpPr>
        <p:spPr>
          <a:xfrm>
            <a:off x="1524000" y="981075"/>
            <a:ext cx="9144000" cy="5627688"/>
          </a:xfrm>
          <a:solidFill>
            <a:srgbClr val="000099"/>
          </a:solidFill>
        </p:spPr>
        <p:txBody>
          <a:bodyPr/>
          <a:lstStyle/>
          <a:p>
            <a:pPr marL="547688" indent="-411163"/>
            <a:endParaRPr lang="sv-SE" altLang="sv-SE" sz="1800"/>
          </a:p>
        </p:txBody>
      </p:sp>
      <p:sp>
        <p:nvSpPr>
          <p:cNvPr id="8" name="Rektangel med rundade hörn 7">
            <a:extLst>
              <a:ext uri="{FF2B5EF4-FFF2-40B4-BE49-F238E27FC236}">
                <a16:creationId xmlns:a16="http://schemas.microsoft.com/office/drawing/2014/main" id="{0312AE50-6923-458F-B52A-BD9F1DF226B7}"/>
              </a:ext>
            </a:extLst>
          </p:cNvPr>
          <p:cNvSpPr/>
          <p:nvPr/>
        </p:nvSpPr>
        <p:spPr>
          <a:xfrm>
            <a:off x="1992314" y="1268413"/>
            <a:ext cx="2124075" cy="10795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600" b="1">
                <a:solidFill>
                  <a:srgbClr val="FFFFFF"/>
                </a:solidFill>
                <a:latin typeface="Book Antiqua" panose="02040602050305030304" pitchFamily="18" charset="0"/>
              </a:rPr>
              <a:t>A10</a:t>
            </a:r>
            <a:r>
              <a:rPr lang="sv-SE" altLang="sv-SE" sz="1600" b="1" baseline="-25000">
                <a:solidFill>
                  <a:srgbClr val="FFFFFF"/>
                </a:solidFill>
                <a:latin typeface="Book Antiqua" panose="02040602050305030304" pitchFamily="18" charset="0"/>
              </a:rPr>
              <a:t>EXT, INT</a:t>
            </a:r>
            <a:r>
              <a:rPr lang="sv-SE" altLang="sv-SE" sz="1600" b="1">
                <a:solidFill>
                  <a:srgbClr val="FFFFFF"/>
                </a:solidFill>
                <a:latin typeface="Book Antiqua" panose="02040602050305030304" pitchFamily="18" charset="0"/>
              </a:rPr>
              <a:t> &lt; 44 mm</a:t>
            </a:r>
          </a:p>
          <a:p>
            <a:pPr algn="ctr" eaLnBrk="1" hangingPunct="1"/>
            <a:r>
              <a:rPr lang="sv-SE" altLang="sv-SE" sz="1600" b="1">
                <a:solidFill>
                  <a:srgbClr val="FFFFFF"/>
                </a:solidFill>
                <a:latin typeface="Book Antiqua" panose="02040602050305030304" pitchFamily="18" charset="0"/>
              </a:rPr>
              <a:t>Eller förlängd CFT</a:t>
            </a:r>
          </a:p>
          <a:p>
            <a:pPr algn="ctr" eaLnBrk="1" hangingPunct="1"/>
            <a:endParaRPr lang="sv-SE" altLang="sv-SE" sz="1600" b="1">
              <a:solidFill>
                <a:srgbClr val="FFFFFF"/>
              </a:solidFill>
              <a:latin typeface="Book Antiqua" panose="02040602050305030304" pitchFamily="18" charset="0"/>
            </a:endParaRPr>
          </a:p>
        </p:txBody>
      </p:sp>
      <p:sp>
        <p:nvSpPr>
          <p:cNvPr id="9" name="Rektangel med rundade hörn 8">
            <a:extLst>
              <a:ext uri="{FF2B5EF4-FFF2-40B4-BE49-F238E27FC236}">
                <a16:creationId xmlns:a16="http://schemas.microsoft.com/office/drawing/2014/main" id="{46D05CB9-5DE9-4A43-AFC4-6E0940395B68}"/>
              </a:ext>
            </a:extLst>
          </p:cNvPr>
          <p:cNvSpPr/>
          <p:nvPr/>
        </p:nvSpPr>
        <p:spPr>
          <a:xfrm>
            <a:off x="5016501" y="1341438"/>
            <a:ext cx="2124075" cy="10223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sv-SE" altLang="sv-SE">
              <a:solidFill>
                <a:srgbClr val="FFFFFF"/>
              </a:solidFill>
              <a:latin typeface="Book Antiqua" panose="02040602050305030304" pitchFamily="18" charset="0"/>
            </a:endParaRPr>
          </a:p>
          <a:p>
            <a:pPr algn="ctr" eaLnBrk="1" hangingPunct="1"/>
            <a:r>
              <a:rPr lang="sv-SE" altLang="sv-SE">
                <a:solidFill>
                  <a:srgbClr val="FFFFFF"/>
                </a:solidFill>
                <a:latin typeface="Book Antiqua" panose="02040602050305030304" pitchFamily="18" charset="0"/>
              </a:rPr>
              <a:t>A10 </a:t>
            </a:r>
            <a:r>
              <a:rPr lang="sv-SE" altLang="sv-SE" baseline="-25000">
                <a:solidFill>
                  <a:srgbClr val="FFFFFF"/>
                </a:solidFill>
                <a:latin typeface="Book Antiqua" panose="02040602050305030304" pitchFamily="18" charset="0"/>
              </a:rPr>
              <a:t>FIB</a:t>
            </a:r>
            <a:r>
              <a:rPr lang="sv-SE" altLang="sv-SE">
                <a:solidFill>
                  <a:srgbClr val="FFFFFF"/>
                </a:solidFill>
                <a:latin typeface="Book Antiqua" panose="02040602050305030304" pitchFamily="18" charset="0"/>
              </a:rPr>
              <a:t> &lt; 10 mm</a:t>
            </a:r>
          </a:p>
          <a:p>
            <a:pPr algn="ctr" eaLnBrk="1" hangingPunct="1"/>
            <a:endParaRPr lang="sv-SE" altLang="sv-SE">
              <a:solidFill>
                <a:srgbClr val="FFFFFF"/>
              </a:solidFill>
              <a:latin typeface="Book Antiqua" panose="02040602050305030304" pitchFamily="18" charset="0"/>
            </a:endParaRPr>
          </a:p>
        </p:txBody>
      </p:sp>
      <p:sp>
        <p:nvSpPr>
          <p:cNvPr id="10" name="Rektangel med rundade hörn 9">
            <a:extLst>
              <a:ext uri="{FF2B5EF4-FFF2-40B4-BE49-F238E27FC236}">
                <a16:creationId xmlns:a16="http://schemas.microsoft.com/office/drawing/2014/main" id="{66D7E9AE-9AFD-4A62-9A75-D5D581E78322}"/>
              </a:ext>
            </a:extLst>
          </p:cNvPr>
          <p:cNvSpPr/>
          <p:nvPr/>
        </p:nvSpPr>
        <p:spPr>
          <a:xfrm>
            <a:off x="1992314" y="4652964"/>
            <a:ext cx="2124075" cy="8588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600" b="1">
                <a:solidFill>
                  <a:srgbClr val="FFFFFF"/>
                </a:solidFill>
                <a:latin typeface="Book Antiqua" panose="02040602050305030304" pitchFamily="18" charset="0"/>
              </a:rPr>
              <a:t>CT</a:t>
            </a:r>
            <a:r>
              <a:rPr lang="sv-SE" altLang="sv-SE" sz="1600" b="1" baseline="-25000">
                <a:solidFill>
                  <a:srgbClr val="FFFFFF"/>
                </a:solidFill>
                <a:latin typeface="Book Antiqua" panose="02040602050305030304" pitchFamily="18" charset="0"/>
              </a:rPr>
              <a:t>EXT</a:t>
            </a:r>
            <a:r>
              <a:rPr lang="sv-SE" altLang="sv-SE" sz="1600" b="1">
                <a:solidFill>
                  <a:srgbClr val="FFFFFF"/>
                </a:solidFill>
                <a:latin typeface="Book Antiqua" panose="02040602050305030304" pitchFamily="18" charset="0"/>
              </a:rPr>
              <a:t> &gt; 70 sek</a:t>
            </a:r>
          </a:p>
          <a:p>
            <a:pPr algn="ctr" eaLnBrk="1" hangingPunct="1"/>
            <a:endParaRPr lang="sv-SE" altLang="sv-SE">
              <a:solidFill>
                <a:srgbClr val="FFFFFF"/>
              </a:solidFill>
              <a:latin typeface="Book Antiqua" panose="02040602050305030304" pitchFamily="18" charset="0"/>
            </a:endParaRPr>
          </a:p>
        </p:txBody>
      </p:sp>
      <p:sp>
        <p:nvSpPr>
          <p:cNvPr id="11" name="Rektangel med rundade hörn 10">
            <a:extLst>
              <a:ext uri="{FF2B5EF4-FFF2-40B4-BE49-F238E27FC236}">
                <a16:creationId xmlns:a16="http://schemas.microsoft.com/office/drawing/2014/main" id="{E06C41D4-8A4A-4B34-AA80-F0E886EB0252}"/>
              </a:ext>
            </a:extLst>
          </p:cNvPr>
          <p:cNvSpPr/>
          <p:nvPr/>
        </p:nvSpPr>
        <p:spPr>
          <a:xfrm>
            <a:off x="1992314" y="3284538"/>
            <a:ext cx="2124075" cy="8175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600" b="1">
                <a:solidFill>
                  <a:srgbClr val="FFFFFF"/>
                </a:solidFill>
                <a:latin typeface="Book Antiqua" panose="02040602050305030304" pitchFamily="18" charset="0"/>
              </a:rPr>
              <a:t>CT</a:t>
            </a:r>
            <a:r>
              <a:rPr lang="sv-SE" altLang="sv-SE" sz="1600" b="1" baseline="-25000">
                <a:solidFill>
                  <a:srgbClr val="FFFFFF"/>
                </a:solidFill>
                <a:latin typeface="Book Antiqua" panose="02040602050305030304" pitchFamily="18" charset="0"/>
              </a:rPr>
              <a:t>INT</a:t>
            </a:r>
            <a:r>
              <a:rPr lang="sv-SE" altLang="sv-SE" sz="1600" b="1">
                <a:solidFill>
                  <a:srgbClr val="FFFFFF"/>
                </a:solidFill>
                <a:latin typeface="Book Antiqua" panose="02040602050305030304" pitchFamily="18" charset="0"/>
              </a:rPr>
              <a:t> &gt; 200 sek</a:t>
            </a:r>
          </a:p>
          <a:p>
            <a:pPr algn="ctr" eaLnBrk="1" hangingPunct="1"/>
            <a:endParaRPr lang="sv-SE" altLang="sv-SE">
              <a:solidFill>
                <a:srgbClr val="FFFFFF"/>
              </a:solidFill>
              <a:latin typeface="Book Antiqua" panose="02040602050305030304" pitchFamily="18" charset="0"/>
            </a:endParaRPr>
          </a:p>
        </p:txBody>
      </p:sp>
      <p:sp>
        <p:nvSpPr>
          <p:cNvPr id="22" name="Rektangel med rundade hörn 21">
            <a:extLst>
              <a:ext uri="{FF2B5EF4-FFF2-40B4-BE49-F238E27FC236}">
                <a16:creationId xmlns:a16="http://schemas.microsoft.com/office/drawing/2014/main" id="{CB17BACA-DFC3-437A-9D79-935BEBC0745C}"/>
              </a:ext>
            </a:extLst>
          </p:cNvPr>
          <p:cNvSpPr/>
          <p:nvPr/>
        </p:nvSpPr>
        <p:spPr>
          <a:xfrm>
            <a:off x="1992314" y="5661025"/>
            <a:ext cx="2124075" cy="10223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sv-SE" altLang="sv-SE">
              <a:solidFill>
                <a:srgbClr val="FFFFFF"/>
              </a:solidFill>
              <a:latin typeface="Book Antiqua" panose="02040602050305030304" pitchFamily="18" charset="0"/>
            </a:endParaRPr>
          </a:p>
          <a:p>
            <a:pPr algn="ctr" eaLnBrk="1" hangingPunct="1"/>
            <a:r>
              <a:rPr lang="sv-SE" altLang="sv-SE" sz="1600" b="1">
                <a:solidFill>
                  <a:srgbClr val="FFFFFF"/>
                </a:solidFill>
                <a:latin typeface="Book Antiqua" panose="02040602050305030304" pitchFamily="18" charset="0"/>
              </a:rPr>
              <a:t>ML </a:t>
            </a:r>
            <a:r>
              <a:rPr lang="sv-SE" altLang="sv-SE" sz="1000" b="1">
                <a:solidFill>
                  <a:srgbClr val="FFFFFF"/>
                </a:solidFill>
                <a:latin typeface="Book Antiqua" panose="02040602050305030304" pitchFamily="18" charset="0"/>
              </a:rPr>
              <a:t>EXT</a:t>
            </a:r>
            <a:r>
              <a:rPr lang="sv-SE" altLang="sv-SE" sz="1600" b="1" baseline="-25000">
                <a:solidFill>
                  <a:srgbClr val="FFFFFF"/>
                </a:solidFill>
                <a:latin typeface="Book Antiqua" panose="02040602050305030304" pitchFamily="18" charset="0"/>
              </a:rPr>
              <a:t>60</a:t>
            </a:r>
            <a:r>
              <a:rPr lang="sv-SE" altLang="sv-SE" sz="1600" b="1">
                <a:solidFill>
                  <a:srgbClr val="FFFFFF"/>
                </a:solidFill>
                <a:latin typeface="Book Antiqua" panose="02040602050305030304" pitchFamily="18" charset="0"/>
              </a:rPr>
              <a:t> &gt; 15 %</a:t>
            </a:r>
          </a:p>
          <a:p>
            <a:pPr algn="ctr" eaLnBrk="1" hangingPunct="1"/>
            <a:endParaRPr lang="sv-SE" altLang="sv-SE">
              <a:solidFill>
                <a:srgbClr val="FFFFFF"/>
              </a:solidFill>
              <a:latin typeface="Book Antiqua" panose="02040602050305030304" pitchFamily="18" charset="0"/>
            </a:endParaRPr>
          </a:p>
        </p:txBody>
      </p:sp>
      <p:sp>
        <p:nvSpPr>
          <p:cNvPr id="24" name="Rektangel med rundade hörn 23">
            <a:extLst>
              <a:ext uri="{FF2B5EF4-FFF2-40B4-BE49-F238E27FC236}">
                <a16:creationId xmlns:a16="http://schemas.microsoft.com/office/drawing/2014/main" id="{515F25A3-F9EA-4413-9920-8410FFEF31D2}"/>
              </a:ext>
            </a:extLst>
          </p:cNvPr>
          <p:cNvSpPr>
            <a:spLocks noChangeArrowheads="1"/>
          </p:cNvSpPr>
          <p:nvPr/>
        </p:nvSpPr>
        <p:spPr bwMode="auto">
          <a:xfrm>
            <a:off x="8183564" y="981075"/>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Trombocyter</a:t>
            </a:r>
          </a:p>
          <a:p>
            <a:pPr algn="ctr" eaLnBrk="1" hangingPunct="1"/>
            <a:endParaRPr lang="sv-SE" altLang="sv-SE">
              <a:solidFill>
                <a:srgbClr val="FF0000"/>
              </a:solidFill>
              <a:latin typeface="Book Antiqua" panose="02040602050305030304" pitchFamily="18" charset="0"/>
            </a:endParaRPr>
          </a:p>
        </p:txBody>
      </p:sp>
      <p:sp>
        <p:nvSpPr>
          <p:cNvPr id="26" name="Rektangel med rundade hörn 25">
            <a:extLst>
              <a:ext uri="{FF2B5EF4-FFF2-40B4-BE49-F238E27FC236}">
                <a16:creationId xmlns:a16="http://schemas.microsoft.com/office/drawing/2014/main" id="{F1157A5F-E81A-446A-A2B9-B3ECEBC9ABD3}"/>
              </a:ext>
            </a:extLst>
          </p:cNvPr>
          <p:cNvSpPr>
            <a:spLocks noChangeArrowheads="1"/>
          </p:cNvSpPr>
          <p:nvPr/>
        </p:nvSpPr>
        <p:spPr bwMode="auto">
          <a:xfrm>
            <a:off x="8183564" y="3213100"/>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Protamin</a:t>
            </a:r>
          </a:p>
        </p:txBody>
      </p:sp>
      <p:sp>
        <p:nvSpPr>
          <p:cNvPr id="27" name="Rektangel med rundade hörn 26">
            <a:extLst>
              <a:ext uri="{FF2B5EF4-FFF2-40B4-BE49-F238E27FC236}">
                <a16:creationId xmlns:a16="http://schemas.microsoft.com/office/drawing/2014/main" id="{816E8D8B-E311-4E6D-8507-7A61398CB062}"/>
              </a:ext>
            </a:extLst>
          </p:cNvPr>
          <p:cNvSpPr>
            <a:spLocks noChangeArrowheads="1"/>
          </p:cNvSpPr>
          <p:nvPr/>
        </p:nvSpPr>
        <p:spPr bwMode="auto">
          <a:xfrm>
            <a:off x="8183564" y="5445125"/>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Tranexamsyra</a:t>
            </a:r>
          </a:p>
          <a:p>
            <a:pPr algn="ctr" eaLnBrk="1" hangingPunct="1"/>
            <a:endParaRPr lang="sv-SE" altLang="sv-SE">
              <a:solidFill>
                <a:srgbClr val="FFFFFF"/>
              </a:solidFill>
              <a:latin typeface="Book Antiqua" panose="02040602050305030304" pitchFamily="18" charset="0"/>
            </a:endParaRPr>
          </a:p>
        </p:txBody>
      </p:sp>
      <p:sp>
        <p:nvSpPr>
          <p:cNvPr id="29" name="Rektangel med rundade hörn 28">
            <a:extLst>
              <a:ext uri="{FF2B5EF4-FFF2-40B4-BE49-F238E27FC236}">
                <a16:creationId xmlns:a16="http://schemas.microsoft.com/office/drawing/2014/main" id="{947A8E55-0766-445C-BE2D-2ED3FF57B895}"/>
              </a:ext>
            </a:extLst>
          </p:cNvPr>
          <p:cNvSpPr>
            <a:spLocks noChangeArrowheads="1"/>
          </p:cNvSpPr>
          <p:nvPr/>
        </p:nvSpPr>
        <p:spPr bwMode="auto">
          <a:xfrm>
            <a:off x="8183564" y="2060575"/>
            <a:ext cx="2124075" cy="1023938"/>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Fibrinogen</a:t>
            </a:r>
          </a:p>
          <a:p>
            <a:pPr algn="ctr" eaLnBrk="1" hangingPunct="1"/>
            <a:endParaRPr lang="sv-SE" altLang="sv-SE">
              <a:solidFill>
                <a:srgbClr val="FF0000"/>
              </a:solidFill>
              <a:latin typeface="Book Antiqua" panose="02040602050305030304" pitchFamily="18" charset="0"/>
            </a:endParaRPr>
          </a:p>
        </p:txBody>
      </p:sp>
      <p:sp>
        <p:nvSpPr>
          <p:cNvPr id="34" name="Rektangel med rundade hörn 33">
            <a:extLst>
              <a:ext uri="{FF2B5EF4-FFF2-40B4-BE49-F238E27FC236}">
                <a16:creationId xmlns:a16="http://schemas.microsoft.com/office/drawing/2014/main" id="{5A49BB16-F45A-4C4E-8AE6-69F0906B1E13}"/>
              </a:ext>
            </a:extLst>
          </p:cNvPr>
          <p:cNvSpPr>
            <a:spLocks noChangeArrowheads="1"/>
          </p:cNvSpPr>
          <p:nvPr/>
        </p:nvSpPr>
        <p:spPr bwMode="auto">
          <a:xfrm>
            <a:off x="8183564" y="4292600"/>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FFP/PCC</a:t>
            </a:r>
          </a:p>
        </p:txBody>
      </p:sp>
      <p:sp>
        <p:nvSpPr>
          <p:cNvPr id="35" name="Rektangel med rundade hörn 34">
            <a:extLst>
              <a:ext uri="{FF2B5EF4-FFF2-40B4-BE49-F238E27FC236}">
                <a16:creationId xmlns:a16="http://schemas.microsoft.com/office/drawing/2014/main" id="{2EC2DA5A-321B-4C78-ABB0-87B47A826742}"/>
              </a:ext>
            </a:extLst>
          </p:cNvPr>
          <p:cNvSpPr/>
          <p:nvPr/>
        </p:nvSpPr>
        <p:spPr>
          <a:xfrm>
            <a:off x="5016501" y="3284538"/>
            <a:ext cx="2124075" cy="8191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FFFF"/>
                </a:solidFill>
                <a:latin typeface="Book Antiqua" panose="02040602050305030304" pitchFamily="18" charset="0"/>
              </a:rPr>
              <a:t>CT </a:t>
            </a:r>
            <a:r>
              <a:rPr lang="sv-SE" altLang="sv-SE" baseline="-25000">
                <a:solidFill>
                  <a:srgbClr val="FFFFFF"/>
                </a:solidFill>
                <a:latin typeface="Book Antiqua" panose="02040602050305030304" pitchFamily="18" charset="0"/>
              </a:rPr>
              <a:t>HEP</a:t>
            </a:r>
            <a:r>
              <a:rPr lang="sv-SE" altLang="sv-SE">
                <a:solidFill>
                  <a:srgbClr val="FFFFFF"/>
                </a:solidFill>
                <a:latin typeface="Book Antiqua" panose="02040602050305030304" pitchFamily="18" charset="0"/>
              </a:rPr>
              <a:t> &lt;&lt; CT</a:t>
            </a:r>
            <a:r>
              <a:rPr lang="sv-SE" altLang="sv-SE" baseline="-25000">
                <a:solidFill>
                  <a:srgbClr val="FFFFFF"/>
                </a:solidFill>
                <a:latin typeface="Book Antiqua" panose="02040602050305030304" pitchFamily="18" charset="0"/>
              </a:rPr>
              <a:t>INT </a:t>
            </a:r>
          </a:p>
          <a:p>
            <a:pPr algn="ctr" eaLnBrk="1" hangingPunct="1"/>
            <a:endParaRPr lang="sv-SE" altLang="sv-SE">
              <a:solidFill>
                <a:srgbClr val="FFFFFF"/>
              </a:solidFill>
              <a:latin typeface="Book Antiqua" panose="02040602050305030304" pitchFamily="18" charset="0"/>
            </a:endParaRPr>
          </a:p>
        </p:txBody>
      </p:sp>
      <p:sp>
        <p:nvSpPr>
          <p:cNvPr id="57" name="textruta 56">
            <a:extLst>
              <a:ext uri="{FF2B5EF4-FFF2-40B4-BE49-F238E27FC236}">
                <a16:creationId xmlns:a16="http://schemas.microsoft.com/office/drawing/2014/main" id="{8030D745-16B8-41AF-B230-7E086247325A}"/>
              </a:ext>
            </a:extLst>
          </p:cNvPr>
          <p:cNvSpPr txBox="1">
            <a:spLocks noChangeArrowheads="1"/>
          </p:cNvSpPr>
          <p:nvPr/>
        </p:nvSpPr>
        <p:spPr bwMode="auto">
          <a:xfrm>
            <a:off x="7248525" y="2276476"/>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38" name="textruta 37">
            <a:extLst>
              <a:ext uri="{FF2B5EF4-FFF2-40B4-BE49-F238E27FC236}">
                <a16:creationId xmlns:a16="http://schemas.microsoft.com/office/drawing/2014/main" id="{989887DB-C079-48A6-B293-F7AC95D08B29}"/>
              </a:ext>
            </a:extLst>
          </p:cNvPr>
          <p:cNvSpPr txBox="1">
            <a:spLocks noChangeArrowheads="1"/>
          </p:cNvSpPr>
          <p:nvPr/>
        </p:nvSpPr>
        <p:spPr bwMode="auto">
          <a:xfrm>
            <a:off x="5808663" y="508476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2" name="textruta 37">
            <a:extLst>
              <a:ext uri="{FF2B5EF4-FFF2-40B4-BE49-F238E27FC236}">
                <a16:creationId xmlns:a16="http://schemas.microsoft.com/office/drawing/2014/main" id="{82AD68D9-DD4E-46AB-9D4B-CD326EB1AFDB}"/>
              </a:ext>
            </a:extLst>
          </p:cNvPr>
          <p:cNvSpPr txBox="1">
            <a:spLocks noChangeArrowheads="1"/>
          </p:cNvSpPr>
          <p:nvPr/>
        </p:nvSpPr>
        <p:spPr bwMode="auto">
          <a:xfrm>
            <a:off x="4367213" y="37163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3" name="textruta 37">
            <a:extLst>
              <a:ext uri="{FF2B5EF4-FFF2-40B4-BE49-F238E27FC236}">
                <a16:creationId xmlns:a16="http://schemas.microsoft.com/office/drawing/2014/main" id="{AB0461BF-E086-4647-AD50-A9B915B00122}"/>
              </a:ext>
            </a:extLst>
          </p:cNvPr>
          <p:cNvSpPr txBox="1">
            <a:spLocks noChangeArrowheads="1"/>
          </p:cNvSpPr>
          <p:nvPr/>
        </p:nvSpPr>
        <p:spPr bwMode="auto">
          <a:xfrm>
            <a:off x="7464425" y="3213101"/>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4" name="textruta 37">
            <a:extLst>
              <a:ext uri="{FF2B5EF4-FFF2-40B4-BE49-F238E27FC236}">
                <a16:creationId xmlns:a16="http://schemas.microsoft.com/office/drawing/2014/main" id="{DDF72D67-5EBC-410F-8A94-F81DC6EF3D38}"/>
              </a:ext>
            </a:extLst>
          </p:cNvPr>
          <p:cNvSpPr txBox="1">
            <a:spLocks noChangeArrowheads="1"/>
          </p:cNvSpPr>
          <p:nvPr/>
        </p:nvSpPr>
        <p:spPr bwMode="auto">
          <a:xfrm>
            <a:off x="7464426" y="1557338"/>
            <a:ext cx="538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Nej</a:t>
            </a:r>
          </a:p>
        </p:txBody>
      </p:sp>
      <p:sp>
        <p:nvSpPr>
          <p:cNvPr id="5" name="textruta 37">
            <a:extLst>
              <a:ext uri="{FF2B5EF4-FFF2-40B4-BE49-F238E27FC236}">
                <a16:creationId xmlns:a16="http://schemas.microsoft.com/office/drawing/2014/main" id="{A8499C9A-46F0-4B18-9703-BBC0319EE4AC}"/>
              </a:ext>
            </a:extLst>
          </p:cNvPr>
          <p:cNvSpPr txBox="1">
            <a:spLocks noChangeArrowheads="1"/>
          </p:cNvSpPr>
          <p:nvPr/>
        </p:nvSpPr>
        <p:spPr bwMode="auto">
          <a:xfrm>
            <a:off x="4367213" y="1844676"/>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6" name="textruta 37">
            <a:extLst>
              <a:ext uri="{FF2B5EF4-FFF2-40B4-BE49-F238E27FC236}">
                <a16:creationId xmlns:a16="http://schemas.microsoft.com/office/drawing/2014/main" id="{62D4170D-DCD0-4E48-9A19-75FBDA4BA3AF}"/>
              </a:ext>
            </a:extLst>
          </p:cNvPr>
          <p:cNvSpPr txBox="1">
            <a:spLocks noChangeArrowheads="1"/>
          </p:cNvSpPr>
          <p:nvPr/>
        </p:nvSpPr>
        <p:spPr bwMode="auto">
          <a:xfrm>
            <a:off x="5808663" y="580548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7" name="textruta 56">
            <a:extLst>
              <a:ext uri="{FF2B5EF4-FFF2-40B4-BE49-F238E27FC236}">
                <a16:creationId xmlns:a16="http://schemas.microsoft.com/office/drawing/2014/main" id="{A10DABA4-C99B-4D4A-826C-50ADDE7840A6}"/>
              </a:ext>
            </a:extLst>
          </p:cNvPr>
          <p:cNvSpPr txBox="1">
            <a:spLocks noChangeArrowheads="1"/>
          </p:cNvSpPr>
          <p:nvPr/>
        </p:nvSpPr>
        <p:spPr bwMode="auto">
          <a:xfrm>
            <a:off x="7248526" y="4292601"/>
            <a:ext cx="538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Nej</a:t>
            </a:r>
          </a:p>
        </p:txBody>
      </p:sp>
      <p:sp>
        <p:nvSpPr>
          <p:cNvPr id="17431" name="Line 23">
            <a:extLst>
              <a:ext uri="{FF2B5EF4-FFF2-40B4-BE49-F238E27FC236}">
                <a16:creationId xmlns:a16="http://schemas.microsoft.com/office/drawing/2014/main" id="{F708D64E-C3DC-4A85-AC7F-3BE79F2B84A6}"/>
              </a:ext>
            </a:extLst>
          </p:cNvPr>
          <p:cNvSpPr>
            <a:spLocks noChangeShapeType="1"/>
          </p:cNvSpPr>
          <p:nvPr/>
        </p:nvSpPr>
        <p:spPr bwMode="auto">
          <a:xfrm flipV="1">
            <a:off x="7175501" y="1412875"/>
            <a:ext cx="1008063" cy="2873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2" name="Line 24">
            <a:extLst>
              <a:ext uri="{FF2B5EF4-FFF2-40B4-BE49-F238E27FC236}">
                <a16:creationId xmlns:a16="http://schemas.microsoft.com/office/drawing/2014/main" id="{F6CF2224-1A34-43DF-B005-F1E331258CE0}"/>
              </a:ext>
            </a:extLst>
          </p:cNvPr>
          <p:cNvSpPr>
            <a:spLocks noChangeShapeType="1"/>
          </p:cNvSpPr>
          <p:nvPr/>
        </p:nvSpPr>
        <p:spPr bwMode="auto">
          <a:xfrm>
            <a:off x="7175501" y="2060576"/>
            <a:ext cx="936625"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3" name="Line 25">
            <a:extLst>
              <a:ext uri="{FF2B5EF4-FFF2-40B4-BE49-F238E27FC236}">
                <a16:creationId xmlns:a16="http://schemas.microsoft.com/office/drawing/2014/main" id="{092D607F-B399-4CBC-A7DD-E4DA8FB0F5CE}"/>
              </a:ext>
            </a:extLst>
          </p:cNvPr>
          <p:cNvSpPr>
            <a:spLocks noChangeShapeType="1"/>
          </p:cNvSpPr>
          <p:nvPr/>
        </p:nvSpPr>
        <p:spPr bwMode="auto">
          <a:xfrm>
            <a:off x="4151313" y="1844675"/>
            <a:ext cx="79216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4" name="Line 26">
            <a:extLst>
              <a:ext uri="{FF2B5EF4-FFF2-40B4-BE49-F238E27FC236}">
                <a16:creationId xmlns:a16="http://schemas.microsoft.com/office/drawing/2014/main" id="{0CDF43C0-6FBB-4E6C-9ABF-6EAF3157C4C4}"/>
              </a:ext>
            </a:extLst>
          </p:cNvPr>
          <p:cNvSpPr>
            <a:spLocks noChangeShapeType="1"/>
          </p:cNvSpPr>
          <p:nvPr/>
        </p:nvSpPr>
        <p:spPr bwMode="auto">
          <a:xfrm>
            <a:off x="4151314" y="3716338"/>
            <a:ext cx="86518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5" name="Line 27">
            <a:extLst>
              <a:ext uri="{FF2B5EF4-FFF2-40B4-BE49-F238E27FC236}">
                <a16:creationId xmlns:a16="http://schemas.microsoft.com/office/drawing/2014/main" id="{BD8B4AA0-D3F1-45D2-B897-25A56A1C0DDB}"/>
              </a:ext>
            </a:extLst>
          </p:cNvPr>
          <p:cNvSpPr>
            <a:spLocks noChangeShapeType="1"/>
          </p:cNvSpPr>
          <p:nvPr/>
        </p:nvSpPr>
        <p:spPr bwMode="auto">
          <a:xfrm>
            <a:off x="7248525" y="3573464"/>
            <a:ext cx="935038" cy="714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6" name="Line 28">
            <a:extLst>
              <a:ext uri="{FF2B5EF4-FFF2-40B4-BE49-F238E27FC236}">
                <a16:creationId xmlns:a16="http://schemas.microsoft.com/office/drawing/2014/main" id="{5E9C3559-B0AB-4596-BE14-8C36F81D2F93}"/>
              </a:ext>
            </a:extLst>
          </p:cNvPr>
          <p:cNvSpPr>
            <a:spLocks noChangeShapeType="1"/>
          </p:cNvSpPr>
          <p:nvPr/>
        </p:nvSpPr>
        <p:spPr bwMode="auto">
          <a:xfrm>
            <a:off x="7175501" y="4005263"/>
            <a:ext cx="936625" cy="5762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7" name="Line 29">
            <a:extLst>
              <a:ext uri="{FF2B5EF4-FFF2-40B4-BE49-F238E27FC236}">
                <a16:creationId xmlns:a16="http://schemas.microsoft.com/office/drawing/2014/main" id="{3068DB31-FDB3-4996-8B00-7948A826ECED}"/>
              </a:ext>
            </a:extLst>
          </p:cNvPr>
          <p:cNvSpPr>
            <a:spLocks noChangeShapeType="1"/>
          </p:cNvSpPr>
          <p:nvPr/>
        </p:nvSpPr>
        <p:spPr bwMode="auto">
          <a:xfrm>
            <a:off x="4151313" y="5084763"/>
            <a:ext cx="39608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8" name="Line 30">
            <a:extLst>
              <a:ext uri="{FF2B5EF4-FFF2-40B4-BE49-F238E27FC236}">
                <a16:creationId xmlns:a16="http://schemas.microsoft.com/office/drawing/2014/main" id="{892A5E11-917F-4075-AE32-16BEF9319990}"/>
              </a:ext>
            </a:extLst>
          </p:cNvPr>
          <p:cNvSpPr>
            <a:spLocks noChangeShapeType="1"/>
          </p:cNvSpPr>
          <p:nvPr/>
        </p:nvSpPr>
        <p:spPr bwMode="auto">
          <a:xfrm>
            <a:off x="4151313" y="6165850"/>
            <a:ext cx="403225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9" name="Text Box 31">
            <a:extLst>
              <a:ext uri="{FF2B5EF4-FFF2-40B4-BE49-F238E27FC236}">
                <a16:creationId xmlns:a16="http://schemas.microsoft.com/office/drawing/2014/main" id="{EE2B7E70-086E-4A8B-A402-E80A00C7DB79}"/>
              </a:ext>
            </a:extLst>
          </p:cNvPr>
          <p:cNvSpPr txBox="1">
            <a:spLocks noChangeArrowheads="1"/>
          </p:cNvSpPr>
          <p:nvPr/>
        </p:nvSpPr>
        <p:spPr bwMode="auto">
          <a:xfrm>
            <a:off x="2711450" y="188913"/>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v-SE" altLang="sv-SE">
                <a:solidFill>
                  <a:srgbClr val="FF0000"/>
                </a:solidFill>
              </a:rPr>
              <a:t>Behandlingsalgoritm vid pågående blödning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04BBAB5-915E-4F12-979A-B7ED4D91A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837" y="1973180"/>
            <a:ext cx="6008326" cy="3833312"/>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5">
            <a:extLst>
              <a:ext uri="{FF2B5EF4-FFF2-40B4-BE49-F238E27FC236}">
                <a16:creationId xmlns:a16="http://schemas.microsoft.com/office/drawing/2014/main" id="{3FBE63C6-C924-412D-85E7-2F92274BCDA9}"/>
              </a:ext>
            </a:extLst>
          </p:cNvPr>
          <p:cNvSpPr>
            <a:spLocks noGrp="1"/>
          </p:cNvSpPr>
          <p:nvPr>
            <p:ph type="title"/>
          </p:nvPr>
        </p:nvSpPr>
        <p:spPr/>
        <p:txBody>
          <a:bodyPr/>
          <a:lstStyle/>
          <a:p>
            <a:pPr algn="ctr"/>
            <a:r>
              <a:rPr lang="sv-SE" dirty="0" err="1"/>
              <a:t>Trombocytopeni</a:t>
            </a:r>
            <a:endParaRPr lang="sv-SE" dirty="0"/>
          </a:p>
        </p:txBody>
      </p:sp>
      <p:sp>
        <p:nvSpPr>
          <p:cNvPr id="7" name="Platshållare för innehåll 6">
            <a:extLst>
              <a:ext uri="{FF2B5EF4-FFF2-40B4-BE49-F238E27FC236}">
                <a16:creationId xmlns:a16="http://schemas.microsoft.com/office/drawing/2014/main" id="{E9FDC55F-CEC0-4EE8-A031-FD7CD5174321}"/>
              </a:ext>
            </a:extLst>
          </p:cNvPr>
          <p:cNvSpPr>
            <a:spLocks noGrp="1"/>
          </p:cNvSpPr>
          <p:nvPr>
            <p:ph idx="1"/>
          </p:nvPr>
        </p:nvSpPr>
        <p:spPr>
          <a:xfrm>
            <a:off x="838200" y="2109537"/>
            <a:ext cx="10110538" cy="4067426"/>
          </a:xfrm>
        </p:spPr>
        <p:txBody>
          <a:bodyPr/>
          <a:lstStyle/>
          <a:p>
            <a:endParaRPr lang="sv-SE" dirty="0"/>
          </a:p>
        </p:txBody>
      </p:sp>
    </p:spTree>
    <p:extLst>
      <p:ext uri="{BB962C8B-B14F-4D97-AF65-F5344CB8AC3E}">
        <p14:creationId xmlns:p14="http://schemas.microsoft.com/office/powerpoint/2010/main" val="236856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B0F0A-A97C-41C1-9EEC-CB178BE8C48E}"/>
              </a:ext>
            </a:extLst>
          </p:cNvPr>
          <p:cNvSpPr>
            <a:spLocks noGrp="1"/>
          </p:cNvSpPr>
          <p:nvPr>
            <p:ph type="title"/>
          </p:nvPr>
        </p:nvSpPr>
        <p:spPr/>
        <p:txBody>
          <a:bodyPr/>
          <a:lstStyle/>
          <a:p>
            <a:pPr algn="ctr"/>
            <a:r>
              <a:rPr lang="sv-SE" dirty="0" err="1"/>
              <a:t>Fibrinogenbrist</a:t>
            </a:r>
            <a:endParaRPr lang="sv-SE" dirty="0"/>
          </a:p>
        </p:txBody>
      </p:sp>
      <p:pic>
        <p:nvPicPr>
          <p:cNvPr id="3074" name="Picture 2">
            <a:extLst>
              <a:ext uri="{FF2B5EF4-FFF2-40B4-BE49-F238E27FC236}">
                <a16:creationId xmlns:a16="http://schemas.microsoft.com/office/drawing/2014/main" id="{8EC2B81E-1215-4696-AA53-AD0C96FFE5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4237" y="1825625"/>
            <a:ext cx="604352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6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AED717-05E4-4B29-872E-B854C4889D87}"/>
              </a:ext>
            </a:extLst>
          </p:cNvPr>
          <p:cNvSpPr>
            <a:spLocks noGrp="1"/>
          </p:cNvSpPr>
          <p:nvPr>
            <p:ph type="title"/>
          </p:nvPr>
        </p:nvSpPr>
        <p:spPr/>
        <p:txBody>
          <a:bodyPr/>
          <a:lstStyle/>
          <a:p>
            <a:pPr algn="ctr"/>
            <a:r>
              <a:rPr lang="sv-SE" dirty="0" err="1"/>
              <a:t>Fibrinolys</a:t>
            </a:r>
            <a:endParaRPr lang="sv-SE" dirty="0"/>
          </a:p>
        </p:txBody>
      </p:sp>
      <p:pic>
        <p:nvPicPr>
          <p:cNvPr id="4098" name="Picture 2">
            <a:extLst>
              <a:ext uri="{FF2B5EF4-FFF2-40B4-BE49-F238E27FC236}">
                <a16:creationId xmlns:a16="http://schemas.microsoft.com/office/drawing/2014/main" id="{823777C6-ADCB-41EF-AA85-08B504EE54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155" y="2018943"/>
            <a:ext cx="6353689" cy="396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7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7D9027-40DD-4C5A-BF95-E9A9C511D71C}"/>
              </a:ext>
            </a:extLst>
          </p:cNvPr>
          <p:cNvSpPr>
            <a:spLocks noGrp="1"/>
          </p:cNvSpPr>
          <p:nvPr>
            <p:ph type="title"/>
          </p:nvPr>
        </p:nvSpPr>
        <p:spPr/>
        <p:txBody>
          <a:bodyPr/>
          <a:lstStyle/>
          <a:p>
            <a:pPr algn="ctr"/>
            <a:r>
              <a:rPr lang="sv-SE" dirty="0"/>
              <a:t>Heparin</a:t>
            </a:r>
          </a:p>
        </p:txBody>
      </p:sp>
      <p:pic>
        <p:nvPicPr>
          <p:cNvPr id="5122" name="Picture 2">
            <a:extLst>
              <a:ext uri="{FF2B5EF4-FFF2-40B4-BE49-F238E27FC236}">
                <a16:creationId xmlns:a16="http://schemas.microsoft.com/office/drawing/2014/main" id="{8E2A7E2F-E449-475F-93FD-FBE4613648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8034" y="1980107"/>
            <a:ext cx="6355932" cy="404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29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ruta 5">
            <a:extLst>
              <a:ext uri="{FF2B5EF4-FFF2-40B4-BE49-F238E27FC236}">
                <a16:creationId xmlns:a16="http://schemas.microsoft.com/office/drawing/2014/main" id="{9A609BCA-F1C2-486B-AD64-ABD0CED4EE0E}"/>
              </a:ext>
            </a:extLst>
          </p:cNvPr>
          <p:cNvSpPr txBox="1">
            <a:spLocks noChangeArrowheads="1"/>
          </p:cNvSpPr>
          <p:nvPr/>
        </p:nvSpPr>
        <p:spPr bwMode="auto">
          <a:xfrm>
            <a:off x="2422525" y="0"/>
            <a:ext cx="1841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v-SE" altLang="sv-SE" sz="1600">
              <a:latin typeface="Book Antiqua" panose="02040602050305030304" pitchFamily="18" charset="0"/>
            </a:endParaRPr>
          </a:p>
          <a:p>
            <a:pPr eaLnBrk="1" hangingPunct="1"/>
            <a:endParaRPr lang="sv-SE" altLang="sv-SE">
              <a:latin typeface="Book Antiqua" panose="02040602050305030304" pitchFamily="18" charset="0"/>
            </a:endParaRPr>
          </a:p>
        </p:txBody>
      </p:sp>
      <p:sp>
        <p:nvSpPr>
          <p:cNvPr id="17411" name="Platshållare för innehåll 4">
            <a:extLst>
              <a:ext uri="{FF2B5EF4-FFF2-40B4-BE49-F238E27FC236}">
                <a16:creationId xmlns:a16="http://schemas.microsoft.com/office/drawing/2014/main" id="{7FC7C3C7-D6DB-4828-B981-84C74F7C1828}"/>
              </a:ext>
            </a:extLst>
          </p:cNvPr>
          <p:cNvSpPr>
            <a:spLocks noGrp="1"/>
          </p:cNvSpPr>
          <p:nvPr>
            <p:ph idx="4294967295"/>
          </p:nvPr>
        </p:nvSpPr>
        <p:spPr>
          <a:xfrm>
            <a:off x="1524000" y="981075"/>
            <a:ext cx="9144000" cy="5627688"/>
          </a:xfrm>
          <a:solidFill>
            <a:srgbClr val="000099"/>
          </a:solidFill>
        </p:spPr>
        <p:txBody>
          <a:bodyPr/>
          <a:lstStyle/>
          <a:p>
            <a:pPr marL="547688" indent="-411163"/>
            <a:endParaRPr lang="sv-SE" altLang="sv-SE" sz="1800"/>
          </a:p>
        </p:txBody>
      </p:sp>
      <p:sp>
        <p:nvSpPr>
          <p:cNvPr id="8" name="Rektangel med rundade hörn 7">
            <a:extLst>
              <a:ext uri="{FF2B5EF4-FFF2-40B4-BE49-F238E27FC236}">
                <a16:creationId xmlns:a16="http://schemas.microsoft.com/office/drawing/2014/main" id="{0312AE50-6923-458F-B52A-BD9F1DF226B7}"/>
              </a:ext>
            </a:extLst>
          </p:cNvPr>
          <p:cNvSpPr/>
          <p:nvPr/>
        </p:nvSpPr>
        <p:spPr>
          <a:xfrm>
            <a:off x="1992314" y="1268413"/>
            <a:ext cx="2124075" cy="10795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600" b="1">
                <a:solidFill>
                  <a:srgbClr val="FFFFFF"/>
                </a:solidFill>
                <a:latin typeface="Book Antiqua" panose="02040602050305030304" pitchFamily="18" charset="0"/>
              </a:rPr>
              <a:t>A10</a:t>
            </a:r>
            <a:r>
              <a:rPr lang="sv-SE" altLang="sv-SE" sz="1600" b="1" baseline="-25000">
                <a:solidFill>
                  <a:srgbClr val="FFFFFF"/>
                </a:solidFill>
                <a:latin typeface="Book Antiqua" panose="02040602050305030304" pitchFamily="18" charset="0"/>
              </a:rPr>
              <a:t>EXT, INT</a:t>
            </a:r>
            <a:r>
              <a:rPr lang="sv-SE" altLang="sv-SE" sz="1600" b="1">
                <a:solidFill>
                  <a:srgbClr val="FFFFFF"/>
                </a:solidFill>
                <a:latin typeface="Book Antiqua" panose="02040602050305030304" pitchFamily="18" charset="0"/>
              </a:rPr>
              <a:t> &lt; 44 mm</a:t>
            </a:r>
          </a:p>
          <a:p>
            <a:pPr algn="ctr" eaLnBrk="1" hangingPunct="1"/>
            <a:r>
              <a:rPr lang="sv-SE" altLang="sv-SE" sz="1600" b="1">
                <a:solidFill>
                  <a:srgbClr val="FFFFFF"/>
                </a:solidFill>
                <a:latin typeface="Book Antiqua" panose="02040602050305030304" pitchFamily="18" charset="0"/>
              </a:rPr>
              <a:t>Eller förlängd CFT</a:t>
            </a:r>
          </a:p>
          <a:p>
            <a:pPr algn="ctr" eaLnBrk="1" hangingPunct="1"/>
            <a:endParaRPr lang="sv-SE" altLang="sv-SE" sz="1600" b="1">
              <a:solidFill>
                <a:srgbClr val="FFFFFF"/>
              </a:solidFill>
              <a:latin typeface="Book Antiqua" panose="02040602050305030304" pitchFamily="18" charset="0"/>
            </a:endParaRPr>
          </a:p>
        </p:txBody>
      </p:sp>
      <p:sp>
        <p:nvSpPr>
          <p:cNvPr id="9" name="Rektangel med rundade hörn 8">
            <a:extLst>
              <a:ext uri="{FF2B5EF4-FFF2-40B4-BE49-F238E27FC236}">
                <a16:creationId xmlns:a16="http://schemas.microsoft.com/office/drawing/2014/main" id="{46D05CB9-5DE9-4A43-AFC4-6E0940395B68}"/>
              </a:ext>
            </a:extLst>
          </p:cNvPr>
          <p:cNvSpPr/>
          <p:nvPr/>
        </p:nvSpPr>
        <p:spPr>
          <a:xfrm>
            <a:off x="5016501" y="1341438"/>
            <a:ext cx="2124075" cy="10223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sv-SE" altLang="sv-SE">
              <a:solidFill>
                <a:srgbClr val="FFFFFF"/>
              </a:solidFill>
              <a:latin typeface="Book Antiqua" panose="02040602050305030304" pitchFamily="18" charset="0"/>
            </a:endParaRPr>
          </a:p>
          <a:p>
            <a:pPr algn="ctr" eaLnBrk="1" hangingPunct="1"/>
            <a:r>
              <a:rPr lang="sv-SE" altLang="sv-SE">
                <a:solidFill>
                  <a:srgbClr val="FFFFFF"/>
                </a:solidFill>
                <a:latin typeface="Book Antiqua" panose="02040602050305030304" pitchFamily="18" charset="0"/>
              </a:rPr>
              <a:t>A10 </a:t>
            </a:r>
            <a:r>
              <a:rPr lang="sv-SE" altLang="sv-SE" baseline="-25000">
                <a:solidFill>
                  <a:srgbClr val="FFFFFF"/>
                </a:solidFill>
                <a:latin typeface="Book Antiqua" panose="02040602050305030304" pitchFamily="18" charset="0"/>
              </a:rPr>
              <a:t>FIB</a:t>
            </a:r>
            <a:r>
              <a:rPr lang="sv-SE" altLang="sv-SE">
                <a:solidFill>
                  <a:srgbClr val="FFFFFF"/>
                </a:solidFill>
                <a:latin typeface="Book Antiqua" panose="02040602050305030304" pitchFamily="18" charset="0"/>
              </a:rPr>
              <a:t> &lt; 10 mm</a:t>
            </a:r>
          </a:p>
          <a:p>
            <a:pPr algn="ctr" eaLnBrk="1" hangingPunct="1"/>
            <a:endParaRPr lang="sv-SE" altLang="sv-SE">
              <a:solidFill>
                <a:srgbClr val="FFFFFF"/>
              </a:solidFill>
              <a:latin typeface="Book Antiqua" panose="02040602050305030304" pitchFamily="18" charset="0"/>
            </a:endParaRPr>
          </a:p>
        </p:txBody>
      </p:sp>
      <p:sp>
        <p:nvSpPr>
          <p:cNvPr id="10" name="Rektangel med rundade hörn 9">
            <a:extLst>
              <a:ext uri="{FF2B5EF4-FFF2-40B4-BE49-F238E27FC236}">
                <a16:creationId xmlns:a16="http://schemas.microsoft.com/office/drawing/2014/main" id="{66D7E9AE-9AFD-4A62-9A75-D5D581E78322}"/>
              </a:ext>
            </a:extLst>
          </p:cNvPr>
          <p:cNvSpPr/>
          <p:nvPr/>
        </p:nvSpPr>
        <p:spPr>
          <a:xfrm>
            <a:off x="1992314" y="4652964"/>
            <a:ext cx="2124075" cy="8588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600" b="1">
                <a:solidFill>
                  <a:srgbClr val="FFFFFF"/>
                </a:solidFill>
                <a:latin typeface="Book Antiqua" panose="02040602050305030304" pitchFamily="18" charset="0"/>
              </a:rPr>
              <a:t>CT</a:t>
            </a:r>
            <a:r>
              <a:rPr lang="sv-SE" altLang="sv-SE" sz="1600" b="1" baseline="-25000">
                <a:solidFill>
                  <a:srgbClr val="FFFFFF"/>
                </a:solidFill>
                <a:latin typeface="Book Antiqua" panose="02040602050305030304" pitchFamily="18" charset="0"/>
              </a:rPr>
              <a:t>EXT</a:t>
            </a:r>
            <a:r>
              <a:rPr lang="sv-SE" altLang="sv-SE" sz="1600" b="1">
                <a:solidFill>
                  <a:srgbClr val="FFFFFF"/>
                </a:solidFill>
                <a:latin typeface="Book Antiqua" panose="02040602050305030304" pitchFamily="18" charset="0"/>
              </a:rPr>
              <a:t> &gt; 70 sek</a:t>
            </a:r>
          </a:p>
          <a:p>
            <a:pPr algn="ctr" eaLnBrk="1" hangingPunct="1"/>
            <a:endParaRPr lang="sv-SE" altLang="sv-SE">
              <a:solidFill>
                <a:srgbClr val="FFFFFF"/>
              </a:solidFill>
              <a:latin typeface="Book Antiqua" panose="02040602050305030304" pitchFamily="18" charset="0"/>
            </a:endParaRPr>
          </a:p>
        </p:txBody>
      </p:sp>
      <p:sp>
        <p:nvSpPr>
          <p:cNvPr id="11" name="Rektangel med rundade hörn 10">
            <a:extLst>
              <a:ext uri="{FF2B5EF4-FFF2-40B4-BE49-F238E27FC236}">
                <a16:creationId xmlns:a16="http://schemas.microsoft.com/office/drawing/2014/main" id="{E06C41D4-8A4A-4B34-AA80-F0E886EB0252}"/>
              </a:ext>
            </a:extLst>
          </p:cNvPr>
          <p:cNvSpPr/>
          <p:nvPr/>
        </p:nvSpPr>
        <p:spPr>
          <a:xfrm>
            <a:off x="1992314" y="3284538"/>
            <a:ext cx="2124075" cy="8175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sz="1600" b="1">
                <a:solidFill>
                  <a:srgbClr val="FFFFFF"/>
                </a:solidFill>
                <a:latin typeface="Book Antiqua" panose="02040602050305030304" pitchFamily="18" charset="0"/>
              </a:rPr>
              <a:t>CT</a:t>
            </a:r>
            <a:r>
              <a:rPr lang="sv-SE" altLang="sv-SE" sz="1600" b="1" baseline="-25000">
                <a:solidFill>
                  <a:srgbClr val="FFFFFF"/>
                </a:solidFill>
                <a:latin typeface="Book Antiqua" panose="02040602050305030304" pitchFamily="18" charset="0"/>
              </a:rPr>
              <a:t>INT</a:t>
            </a:r>
            <a:r>
              <a:rPr lang="sv-SE" altLang="sv-SE" sz="1600" b="1">
                <a:solidFill>
                  <a:srgbClr val="FFFFFF"/>
                </a:solidFill>
                <a:latin typeface="Book Antiqua" panose="02040602050305030304" pitchFamily="18" charset="0"/>
              </a:rPr>
              <a:t> &gt; 200 sek</a:t>
            </a:r>
          </a:p>
          <a:p>
            <a:pPr algn="ctr" eaLnBrk="1" hangingPunct="1"/>
            <a:endParaRPr lang="sv-SE" altLang="sv-SE">
              <a:solidFill>
                <a:srgbClr val="FFFFFF"/>
              </a:solidFill>
              <a:latin typeface="Book Antiqua" panose="02040602050305030304" pitchFamily="18" charset="0"/>
            </a:endParaRPr>
          </a:p>
        </p:txBody>
      </p:sp>
      <p:sp>
        <p:nvSpPr>
          <p:cNvPr id="22" name="Rektangel med rundade hörn 21">
            <a:extLst>
              <a:ext uri="{FF2B5EF4-FFF2-40B4-BE49-F238E27FC236}">
                <a16:creationId xmlns:a16="http://schemas.microsoft.com/office/drawing/2014/main" id="{CB17BACA-DFC3-437A-9D79-935BEBC0745C}"/>
              </a:ext>
            </a:extLst>
          </p:cNvPr>
          <p:cNvSpPr/>
          <p:nvPr/>
        </p:nvSpPr>
        <p:spPr>
          <a:xfrm>
            <a:off x="1992314" y="5661025"/>
            <a:ext cx="2124075" cy="10223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sv-SE" altLang="sv-SE">
              <a:solidFill>
                <a:srgbClr val="FFFFFF"/>
              </a:solidFill>
              <a:latin typeface="Book Antiqua" panose="02040602050305030304" pitchFamily="18" charset="0"/>
            </a:endParaRPr>
          </a:p>
          <a:p>
            <a:pPr algn="ctr" eaLnBrk="1" hangingPunct="1"/>
            <a:r>
              <a:rPr lang="sv-SE" altLang="sv-SE" sz="1600" b="1">
                <a:solidFill>
                  <a:srgbClr val="FFFFFF"/>
                </a:solidFill>
                <a:latin typeface="Book Antiqua" panose="02040602050305030304" pitchFamily="18" charset="0"/>
              </a:rPr>
              <a:t>ML </a:t>
            </a:r>
            <a:r>
              <a:rPr lang="sv-SE" altLang="sv-SE" sz="1000" b="1">
                <a:solidFill>
                  <a:srgbClr val="FFFFFF"/>
                </a:solidFill>
                <a:latin typeface="Book Antiqua" panose="02040602050305030304" pitchFamily="18" charset="0"/>
              </a:rPr>
              <a:t>EXT</a:t>
            </a:r>
            <a:r>
              <a:rPr lang="sv-SE" altLang="sv-SE" sz="1600" b="1" baseline="-25000">
                <a:solidFill>
                  <a:srgbClr val="FFFFFF"/>
                </a:solidFill>
                <a:latin typeface="Book Antiqua" panose="02040602050305030304" pitchFamily="18" charset="0"/>
              </a:rPr>
              <a:t>60</a:t>
            </a:r>
            <a:r>
              <a:rPr lang="sv-SE" altLang="sv-SE" sz="1600" b="1">
                <a:solidFill>
                  <a:srgbClr val="FFFFFF"/>
                </a:solidFill>
                <a:latin typeface="Book Antiqua" panose="02040602050305030304" pitchFamily="18" charset="0"/>
              </a:rPr>
              <a:t> &gt; 15 %</a:t>
            </a:r>
          </a:p>
          <a:p>
            <a:pPr algn="ctr" eaLnBrk="1" hangingPunct="1"/>
            <a:endParaRPr lang="sv-SE" altLang="sv-SE">
              <a:solidFill>
                <a:srgbClr val="FFFFFF"/>
              </a:solidFill>
              <a:latin typeface="Book Antiqua" panose="02040602050305030304" pitchFamily="18" charset="0"/>
            </a:endParaRPr>
          </a:p>
        </p:txBody>
      </p:sp>
      <p:sp>
        <p:nvSpPr>
          <p:cNvPr id="24" name="Rektangel med rundade hörn 23">
            <a:extLst>
              <a:ext uri="{FF2B5EF4-FFF2-40B4-BE49-F238E27FC236}">
                <a16:creationId xmlns:a16="http://schemas.microsoft.com/office/drawing/2014/main" id="{515F25A3-F9EA-4413-9920-8410FFEF31D2}"/>
              </a:ext>
            </a:extLst>
          </p:cNvPr>
          <p:cNvSpPr>
            <a:spLocks noChangeArrowheads="1"/>
          </p:cNvSpPr>
          <p:nvPr/>
        </p:nvSpPr>
        <p:spPr bwMode="auto">
          <a:xfrm>
            <a:off x="8183564" y="981075"/>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Trombocyter</a:t>
            </a:r>
          </a:p>
          <a:p>
            <a:pPr algn="ctr" eaLnBrk="1" hangingPunct="1"/>
            <a:endParaRPr lang="sv-SE" altLang="sv-SE">
              <a:solidFill>
                <a:srgbClr val="FF0000"/>
              </a:solidFill>
              <a:latin typeface="Book Antiqua" panose="02040602050305030304" pitchFamily="18" charset="0"/>
            </a:endParaRPr>
          </a:p>
        </p:txBody>
      </p:sp>
      <p:sp>
        <p:nvSpPr>
          <p:cNvPr id="26" name="Rektangel med rundade hörn 25">
            <a:extLst>
              <a:ext uri="{FF2B5EF4-FFF2-40B4-BE49-F238E27FC236}">
                <a16:creationId xmlns:a16="http://schemas.microsoft.com/office/drawing/2014/main" id="{F1157A5F-E81A-446A-A2B9-B3ECEBC9ABD3}"/>
              </a:ext>
            </a:extLst>
          </p:cNvPr>
          <p:cNvSpPr>
            <a:spLocks noChangeArrowheads="1"/>
          </p:cNvSpPr>
          <p:nvPr/>
        </p:nvSpPr>
        <p:spPr bwMode="auto">
          <a:xfrm>
            <a:off x="8183564" y="3213100"/>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Protamin</a:t>
            </a:r>
          </a:p>
        </p:txBody>
      </p:sp>
      <p:sp>
        <p:nvSpPr>
          <p:cNvPr id="27" name="Rektangel med rundade hörn 26">
            <a:extLst>
              <a:ext uri="{FF2B5EF4-FFF2-40B4-BE49-F238E27FC236}">
                <a16:creationId xmlns:a16="http://schemas.microsoft.com/office/drawing/2014/main" id="{816E8D8B-E311-4E6D-8507-7A61398CB062}"/>
              </a:ext>
            </a:extLst>
          </p:cNvPr>
          <p:cNvSpPr>
            <a:spLocks noChangeArrowheads="1"/>
          </p:cNvSpPr>
          <p:nvPr/>
        </p:nvSpPr>
        <p:spPr bwMode="auto">
          <a:xfrm>
            <a:off x="8183564" y="5445125"/>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Tranexamsyra</a:t>
            </a:r>
          </a:p>
          <a:p>
            <a:pPr algn="ctr" eaLnBrk="1" hangingPunct="1"/>
            <a:endParaRPr lang="sv-SE" altLang="sv-SE">
              <a:solidFill>
                <a:srgbClr val="FFFFFF"/>
              </a:solidFill>
              <a:latin typeface="Book Antiqua" panose="02040602050305030304" pitchFamily="18" charset="0"/>
            </a:endParaRPr>
          </a:p>
        </p:txBody>
      </p:sp>
      <p:sp>
        <p:nvSpPr>
          <p:cNvPr id="29" name="Rektangel med rundade hörn 28">
            <a:extLst>
              <a:ext uri="{FF2B5EF4-FFF2-40B4-BE49-F238E27FC236}">
                <a16:creationId xmlns:a16="http://schemas.microsoft.com/office/drawing/2014/main" id="{947A8E55-0766-445C-BE2D-2ED3FF57B895}"/>
              </a:ext>
            </a:extLst>
          </p:cNvPr>
          <p:cNvSpPr>
            <a:spLocks noChangeArrowheads="1"/>
          </p:cNvSpPr>
          <p:nvPr/>
        </p:nvSpPr>
        <p:spPr bwMode="auto">
          <a:xfrm>
            <a:off x="8183564" y="2060575"/>
            <a:ext cx="2124075" cy="1023938"/>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Fibrinogen</a:t>
            </a:r>
          </a:p>
          <a:p>
            <a:pPr algn="ctr" eaLnBrk="1" hangingPunct="1"/>
            <a:endParaRPr lang="sv-SE" altLang="sv-SE">
              <a:solidFill>
                <a:srgbClr val="FF0000"/>
              </a:solidFill>
              <a:latin typeface="Book Antiqua" panose="02040602050305030304" pitchFamily="18" charset="0"/>
            </a:endParaRPr>
          </a:p>
        </p:txBody>
      </p:sp>
      <p:sp>
        <p:nvSpPr>
          <p:cNvPr id="34" name="Rektangel med rundade hörn 33">
            <a:extLst>
              <a:ext uri="{FF2B5EF4-FFF2-40B4-BE49-F238E27FC236}">
                <a16:creationId xmlns:a16="http://schemas.microsoft.com/office/drawing/2014/main" id="{5A49BB16-F45A-4C4E-8AE6-69F0906B1E13}"/>
              </a:ext>
            </a:extLst>
          </p:cNvPr>
          <p:cNvSpPr>
            <a:spLocks noChangeArrowheads="1"/>
          </p:cNvSpPr>
          <p:nvPr/>
        </p:nvSpPr>
        <p:spPr bwMode="auto">
          <a:xfrm>
            <a:off x="8183564" y="4292600"/>
            <a:ext cx="2124075" cy="1022350"/>
          </a:xfrm>
          <a:prstGeom prst="roundRect">
            <a:avLst>
              <a:gd name="adj" fmla="val 16667"/>
            </a:avLst>
          </a:prstGeom>
          <a:solidFill>
            <a:srgbClr val="FFFF66"/>
          </a:solidFill>
          <a:ln w="9525" algn="ctr">
            <a:solidFill>
              <a:srgbClr val="FF0000"/>
            </a:solidFill>
            <a:round/>
            <a:headEnd/>
            <a:tailEnd/>
          </a:ln>
          <a:effectLst>
            <a:outerShdw dist="228601" dir="2700000" sy="89999" rotWithShape="0">
              <a:srgbClr val="000000">
                <a:alpha val="25499"/>
              </a:srgbClr>
            </a:outerShdw>
          </a:effec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0000"/>
                </a:solidFill>
                <a:latin typeface="Book Antiqua" panose="02040602050305030304" pitchFamily="18" charset="0"/>
              </a:rPr>
              <a:t>FFP/PCC</a:t>
            </a:r>
          </a:p>
        </p:txBody>
      </p:sp>
      <p:sp>
        <p:nvSpPr>
          <p:cNvPr id="35" name="Rektangel med rundade hörn 34">
            <a:extLst>
              <a:ext uri="{FF2B5EF4-FFF2-40B4-BE49-F238E27FC236}">
                <a16:creationId xmlns:a16="http://schemas.microsoft.com/office/drawing/2014/main" id="{2EC2DA5A-321B-4C78-ABB0-87B47A826742}"/>
              </a:ext>
            </a:extLst>
          </p:cNvPr>
          <p:cNvSpPr/>
          <p:nvPr/>
        </p:nvSpPr>
        <p:spPr>
          <a:xfrm>
            <a:off x="5016501" y="3284538"/>
            <a:ext cx="2124075" cy="8191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v-SE" altLang="sv-SE">
                <a:solidFill>
                  <a:srgbClr val="FFFFFF"/>
                </a:solidFill>
                <a:latin typeface="Book Antiqua" panose="02040602050305030304" pitchFamily="18" charset="0"/>
              </a:rPr>
              <a:t>CT </a:t>
            </a:r>
            <a:r>
              <a:rPr lang="sv-SE" altLang="sv-SE" baseline="-25000">
                <a:solidFill>
                  <a:srgbClr val="FFFFFF"/>
                </a:solidFill>
                <a:latin typeface="Book Antiqua" panose="02040602050305030304" pitchFamily="18" charset="0"/>
              </a:rPr>
              <a:t>HEP</a:t>
            </a:r>
            <a:r>
              <a:rPr lang="sv-SE" altLang="sv-SE">
                <a:solidFill>
                  <a:srgbClr val="FFFFFF"/>
                </a:solidFill>
                <a:latin typeface="Book Antiqua" panose="02040602050305030304" pitchFamily="18" charset="0"/>
              </a:rPr>
              <a:t> &lt;&lt; CT</a:t>
            </a:r>
            <a:r>
              <a:rPr lang="sv-SE" altLang="sv-SE" baseline="-25000">
                <a:solidFill>
                  <a:srgbClr val="FFFFFF"/>
                </a:solidFill>
                <a:latin typeface="Book Antiqua" panose="02040602050305030304" pitchFamily="18" charset="0"/>
              </a:rPr>
              <a:t>INT </a:t>
            </a:r>
          </a:p>
          <a:p>
            <a:pPr algn="ctr" eaLnBrk="1" hangingPunct="1"/>
            <a:endParaRPr lang="sv-SE" altLang="sv-SE">
              <a:solidFill>
                <a:srgbClr val="FFFFFF"/>
              </a:solidFill>
              <a:latin typeface="Book Antiqua" panose="02040602050305030304" pitchFamily="18" charset="0"/>
            </a:endParaRPr>
          </a:p>
        </p:txBody>
      </p:sp>
      <p:sp>
        <p:nvSpPr>
          <p:cNvPr id="57" name="textruta 56">
            <a:extLst>
              <a:ext uri="{FF2B5EF4-FFF2-40B4-BE49-F238E27FC236}">
                <a16:creationId xmlns:a16="http://schemas.microsoft.com/office/drawing/2014/main" id="{8030D745-16B8-41AF-B230-7E086247325A}"/>
              </a:ext>
            </a:extLst>
          </p:cNvPr>
          <p:cNvSpPr txBox="1">
            <a:spLocks noChangeArrowheads="1"/>
          </p:cNvSpPr>
          <p:nvPr/>
        </p:nvSpPr>
        <p:spPr bwMode="auto">
          <a:xfrm>
            <a:off x="7248525" y="2276476"/>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38" name="textruta 37">
            <a:extLst>
              <a:ext uri="{FF2B5EF4-FFF2-40B4-BE49-F238E27FC236}">
                <a16:creationId xmlns:a16="http://schemas.microsoft.com/office/drawing/2014/main" id="{989887DB-C079-48A6-B293-F7AC95D08B29}"/>
              </a:ext>
            </a:extLst>
          </p:cNvPr>
          <p:cNvSpPr txBox="1">
            <a:spLocks noChangeArrowheads="1"/>
          </p:cNvSpPr>
          <p:nvPr/>
        </p:nvSpPr>
        <p:spPr bwMode="auto">
          <a:xfrm>
            <a:off x="5808663" y="508476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2" name="textruta 37">
            <a:extLst>
              <a:ext uri="{FF2B5EF4-FFF2-40B4-BE49-F238E27FC236}">
                <a16:creationId xmlns:a16="http://schemas.microsoft.com/office/drawing/2014/main" id="{82AD68D9-DD4E-46AB-9D4B-CD326EB1AFDB}"/>
              </a:ext>
            </a:extLst>
          </p:cNvPr>
          <p:cNvSpPr txBox="1">
            <a:spLocks noChangeArrowheads="1"/>
          </p:cNvSpPr>
          <p:nvPr/>
        </p:nvSpPr>
        <p:spPr bwMode="auto">
          <a:xfrm>
            <a:off x="4367213" y="37163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3" name="textruta 37">
            <a:extLst>
              <a:ext uri="{FF2B5EF4-FFF2-40B4-BE49-F238E27FC236}">
                <a16:creationId xmlns:a16="http://schemas.microsoft.com/office/drawing/2014/main" id="{AB0461BF-E086-4647-AD50-A9B915B00122}"/>
              </a:ext>
            </a:extLst>
          </p:cNvPr>
          <p:cNvSpPr txBox="1">
            <a:spLocks noChangeArrowheads="1"/>
          </p:cNvSpPr>
          <p:nvPr/>
        </p:nvSpPr>
        <p:spPr bwMode="auto">
          <a:xfrm>
            <a:off x="7464425" y="3213101"/>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4" name="textruta 37">
            <a:extLst>
              <a:ext uri="{FF2B5EF4-FFF2-40B4-BE49-F238E27FC236}">
                <a16:creationId xmlns:a16="http://schemas.microsoft.com/office/drawing/2014/main" id="{DDF72D67-5EBC-410F-8A94-F81DC6EF3D38}"/>
              </a:ext>
            </a:extLst>
          </p:cNvPr>
          <p:cNvSpPr txBox="1">
            <a:spLocks noChangeArrowheads="1"/>
          </p:cNvSpPr>
          <p:nvPr/>
        </p:nvSpPr>
        <p:spPr bwMode="auto">
          <a:xfrm>
            <a:off x="7464426" y="1557338"/>
            <a:ext cx="538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Nej</a:t>
            </a:r>
          </a:p>
        </p:txBody>
      </p:sp>
      <p:sp>
        <p:nvSpPr>
          <p:cNvPr id="5" name="textruta 37">
            <a:extLst>
              <a:ext uri="{FF2B5EF4-FFF2-40B4-BE49-F238E27FC236}">
                <a16:creationId xmlns:a16="http://schemas.microsoft.com/office/drawing/2014/main" id="{A8499C9A-46F0-4B18-9703-BBC0319EE4AC}"/>
              </a:ext>
            </a:extLst>
          </p:cNvPr>
          <p:cNvSpPr txBox="1">
            <a:spLocks noChangeArrowheads="1"/>
          </p:cNvSpPr>
          <p:nvPr/>
        </p:nvSpPr>
        <p:spPr bwMode="auto">
          <a:xfrm>
            <a:off x="4367213" y="1844676"/>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6" name="textruta 37">
            <a:extLst>
              <a:ext uri="{FF2B5EF4-FFF2-40B4-BE49-F238E27FC236}">
                <a16:creationId xmlns:a16="http://schemas.microsoft.com/office/drawing/2014/main" id="{62D4170D-DCD0-4E48-9A19-75FBDA4BA3AF}"/>
              </a:ext>
            </a:extLst>
          </p:cNvPr>
          <p:cNvSpPr txBox="1">
            <a:spLocks noChangeArrowheads="1"/>
          </p:cNvSpPr>
          <p:nvPr/>
        </p:nvSpPr>
        <p:spPr bwMode="auto">
          <a:xfrm>
            <a:off x="5808663" y="580548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Ja</a:t>
            </a:r>
          </a:p>
        </p:txBody>
      </p:sp>
      <p:sp>
        <p:nvSpPr>
          <p:cNvPr id="7" name="textruta 56">
            <a:extLst>
              <a:ext uri="{FF2B5EF4-FFF2-40B4-BE49-F238E27FC236}">
                <a16:creationId xmlns:a16="http://schemas.microsoft.com/office/drawing/2014/main" id="{A10DABA4-C99B-4D4A-826C-50ADDE7840A6}"/>
              </a:ext>
            </a:extLst>
          </p:cNvPr>
          <p:cNvSpPr txBox="1">
            <a:spLocks noChangeArrowheads="1"/>
          </p:cNvSpPr>
          <p:nvPr/>
        </p:nvSpPr>
        <p:spPr bwMode="auto">
          <a:xfrm>
            <a:off x="7248526" y="4292601"/>
            <a:ext cx="538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v-SE" altLang="sv-SE">
                <a:solidFill>
                  <a:srgbClr val="FFFF00"/>
                </a:solidFill>
                <a:latin typeface="Book Antiqua" panose="02040602050305030304" pitchFamily="18" charset="0"/>
              </a:rPr>
              <a:t>Nej</a:t>
            </a:r>
          </a:p>
        </p:txBody>
      </p:sp>
      <p:sp>
        <p:nvSpPr>
          <p:cNvPr id="17431" name="Line 23">
            <a:extLst>
              <a:ext uri="{FF2B5EF4-FFF2-40B4-BE49-F238E27FC236}">
                <a16:creationId xmlns:a16="http://schemas.microsoft.com/office/drawing/2014/main" id="{F708D64E-C3DC-4A85-AC7F-3BE79F2B84A6}"/>
              </a:ext>
            </a:extLst>
          </p:cNvPr>
          <p:cNvSpPr>
            <a:spLocks noChangeShapeType="1"/>
          </p:cNvSpPr>
          <p:nvPr/>
        </p:nvSpPr>
        <p:spPr bwMode="auto">
          <a:xfrm flipV="1">
            <a:off x="7175501" y="1412875"/>
            <a:ext cx="1008063" cy="2873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2" name="Line 24">
            <a:extLst>
              <a:ext uri="{FF2B5EF4-FFF2-40B4-BE49-F238E27FC236}">
                <a16:creationId xmlns:a16="http://schemas.microsoft.com/office/drawing/2014/main" id="{F6CF2224-1A34-43DF-B005-F1E331258CE0}"/>
              </a:ext>
            </a:extLst>
          </p:cNvPr>
          <p:cNvSpPr>
            <a:spLocks noChangeShapeType="1"/>
          </p:cNvSpPr>
          <p:nvPr/>
        </p:nvSpPr>
        <p:spPr bwMode="auto">
          <a:xfrm>
            <a:off x="7175501" y="2060576"/>
            <a:ext cx="936625"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3" name="Line 25">
            <a:extLst>
              <a:ext uri="{FF2B5EF4-FFF2-40B4-BE49-F238E27FC236}">
                <a16:creationId xmlns:a16="http://schemas.microsoft.com/office/drawing/2014/main" id="{092D607F-B399-4CBC-A7DD-E4DA8FB0F5CE}"/>
              </a:ext>
            </a:extLst>
          </p:cNvPr>
          <p:cNvSpPr>
            <a:spLocks noChangeShapeType="1"/>
          </p:cNvSpPr>
          <p:nvPr/>
        </p:nvSpPr>
        <p:spPr bwMode="auto">
          <a:xfrm>
            <a:off x="4151313" y="1844675"/>
            <a:ext cx="79216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4" name="Line 26">
            <a:extLst>
              <a:ext uri="{FF2B5EF4-FFF2-40B4-BE49-F238E27FC236}">
                <a16:creationId xmlns:a16="http://schemas.microsoft.com/office/drawing/2014/main" id="{0CDF43C0-6FBB-4E6C-9ABF-6EAF3157C4C4}"/>
              </a:ext>
            </a:extLst>
          </p:cNvPr>
          <p:cNvSpPr>
            <a:spLocks noChangeShapeType="1"/>
          </p:cNvSpPr>
          <p:nvPr/>
        </p:nvSpPr>
        <p:spPr bwMode="auto">
          <a:xfrm>
            <a:off x="4151314" y="3716338"/>
            <a:ext cx="86518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5" name="Line 27">
            <a:extLst>
              <a:ext uri="{FF2B5EF4-FFF2-40B4-BE49-F238E27FC236}">
                <a16:creationId xmlns:a16="http://schemas.microsoft.com/office/drawing/2014/main" id="{BD8B4AA0-D3F1-45D2-B897-25A56A1C0DDB}"/>
              </a:ext>
            </a:extLst>
          </p:cNvPr>
          <p:cNvSpPr>
            <a:spLocks noChangeShapeType="1"/>
          </p:cNvSpPr>
          <p:nvPr/>
        </p:nvSpPr>
        <p:spPr bwMode="auto">
          <a:xfrm>
            <a:off x="7248525" y="3573464"/>
            <a:ext cx="935038" cy="714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6" name="Line 28">
            <a:extLst>
              <a:ext uri="{FF2B5EF4-FFF2-40B4-BE49-F238E27FC236}">
                <a16:creationId xmlns:a16="http://schemas.microsoft.com/office/drawing/2014/main" id="{5E9C3559-B0AB-4596-BE14-8C36F81D2F93}"/>
              </a:ext>
            </a:extLst>
          </p:cNvPr>
          <p:cNvSpPr>
            <a:spLocks noChangeShapeType="1"/>
          </p:cNvSpPr>
          <p:nvPr/>
        </p:nvSpPr>
        <p:spPr bwMode="auto">
          <a:xfrm>
            <a:off x="7175501" y="4005263"/>
            <a:ext cx="936625" cy="5762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7" name="Line 29">
            <a:extLst>
              <a:ext uri="{FF2B5EF4-FFF2-40B4-BE49-F238E27FC236}">
                <a16:creationId xmlns:a16="http://schemas.microsoft.com/office/drawing/2014/main" id="{3068DB31-FDB3-4996-8B00-7948A826ECED}"/>
              </a:ext>
            </a:extLst>
          </p:cNvPr>
          <p:cNvSpPr>
            <a:spLocks noChangeShapeType="1"/>
          </p:cNvSpPr>
          <p:nvPr/>
        </p:nvSpPr>
        <p:spPr bwMode="auto">
          <a:xfrm>
            <a:off x="4151313" y="5084763"/>
            <a:ext cx="39608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8" name="Line 30">
            <a:extLst>
              <a:ext uri="{FF2B5EF4-FFF2-40B4-BE49-F238E27FC236}">
                <a16:creationId xmlns:a16="http://schemas.microsoft.com/office/drawing/2014/main" id="{892A5E11-917F-4075-AE32-16BEF9319990}"/>
              </a:ext>
            </a:extLst>
          </p:cNvPr>
          <p:cNvSpPr>
            <a:spLocks noChangeShapeType="1"/>
          </p:cNvSpPr>
          <p:nvPr/>
        </p:nvSpPr>
        <p:spPr bwMode="auto">
          <a:xfrm>
            <a:off x="4151313" y="6165850"/>
            <a:ext cx="403225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7439" name="Text Box 31">
            <a:extLst>
              <a:ext uri="{FF2B5EF4-FFF2-40B4-BE49-F238E27FC236}">
                <a16:creationId xmlns:a16="http://schemas.microsoft.com/office/drawing/2014/main" id="{EE2B7E70-086E-4A8B-A402-E80A00C7DB79}"/>
              </a:ext>
            </a:extLst>
          </p:cNvPr>
          <p:cNvSpPr txBox="1">
            <a:spLocks noChangeArrowheads="1"/>
          </p:cNvSpPr>
          <p:nvPr/>
        </p:nvSpPr>
        <p:spPr bwMode="auto">
          <a:xfrm>
            <a:off x="2711450" y="188913"/>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sv-SE" altLang="sv-SE">
                <a:solidFill>
                  <a:srgbClr val="FF0000"/>
                </a:solidFill>
              </a:rPr>
              <a:t>Behandlingsalgoritm vid pågående blödning</a:t>
            </a:r>
          </a:p>
        </p:txBody>
      </p:sp>
    </p:spTree>
    <p:extLst>
      <p:ext uri="{BB962C8B-B14F-4D97-AF65-F5344CB8AC3E}">
        <p14:creationId xmlns:p14="http://schemas.microsoft.com/office/powerpoint/2010/main" val="409287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10F76-EA51-43E0-A2B1-0F5E631DB03C}"/>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EC0D736-6292-4492-B953-38B1F43B44EC}"/>
              </a:ext>
            </a:extLst>
          </p:cNvPr>
          <p:cNvSpPr>
            <a:spLocks noGrp="1"/>
          </p:cNvSpPr>
          <p:nvPr>
            <p:ph idx="1"/>
          </p:nvPr>
        </p:nvSpPr>
        <p:spPr/>
        <p:txBody>
          <a:bodyPr/>
          <a:lstStyle/>
          <a:p>
            <a:endParaRPr lang="sv-SE"/>
          </a:p>
        </p:txBody>
      </p:sp>
      <p:pic>
        <p:nvPicPr>
          <p:cNvPr id="7170" name="Picture 2" descr="Fig. 3">
            <a:extLst>
              <a:ext uri="{FF2B5EF4-FFF2-40B4-BE49-F238E27FC236}">
                <a16:creationId xmlns:a16="http://schemas.microsoft.com/office/drawing/2014/main" id="{E0428CC7-D6C5-4281-9BDC-6C592891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85763"/>
            <a:ext cx="7410450" cy="6086475"/>
          </a:xfrm>
          <a:prstGeom prst="rect">
            <a:avLst/>
          </a:prstGeom>
          <a:noFill/>
          <a:extLst>
            <a:ext uri="{909E8E84-426E-40DD-AFC4-6F175D3DCCD1}">
              <a14:hiddenFill xmlns:a14="http://schemas.microsoft.com/office/drawing/2010/main">
                <a:solidFill>
                  <a:srgbClr val="FFFFFF"/>
                </a:solidFill>
              </a14:hiddenFill>
            </a:ext>
          </a:extLst>
        </p:spPr>
      </p:pic>
      <p:sp>
        <p:nvSpPr>
          <p:cNvPr id="5" name="L-form 4">
            <a:extLst>
              <a:ext uri="{FF2B5EF4-FFF2-40B4-BE49-F238E27FC236}">
                <a16:creationId xmlns:a16="http://schemas.microsoft.com/office/drawing/2014/main" id="{F48AD37E-36E9-443E-979D-25404F0FA5A5}"/>
              </a:ext>
            </a:extLst>
          </p:cNvPr>
          <p:cNvSpPr/>
          <p:nvPr/>
        </p:nvSpPr>
        <p:spPr>
          <a:xfrm>
            <a:off x="2390775" y="-245178"/>
            <a:ext cx="7744558" cy="734835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1817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8951BE-3CF0-4CFF-9F5B-9D69D04B91F0}"/>
              </a:ext>
            </a:extLst>
          </p:cNvPr>
          <p:cNvSpPr>
            <a:spLocks noGrp="1" noChangeArrowheads="1"/>
          </p:cNvSpPr>
          <p:nvPr>
            <p:ph type="title"/>
          </p:nvPr>
        </p:nvSpPr>
        <p:spPr/>
        <p:txBody>
          <a:bodyPr/>
          <a:lstStyle/>
          <a:p>
            <a:r>
              <a:rPr lang="sv-SE" altLang="sv-SE"/>
              <a:t>Trombocythämmare</a:t>
            </a:r>
          </a:p>
        </p:txBody>
      </p:sp>
      <p:sp>
        <p:nvSpPr>
          <p:cNvPr id="11267" name="Rectangle 3">
            <a:extLst>
              <a:ext uri="{FF2B5EF4-FFF2-40B4-BE49-F238E27FC236}">
                <a16:creationId xmlns:a16="http://schemas.microsoft.com/office/drawing/2014/main" id="{49D7CE9A-7D21-4F7A-8113-05098989EC4E}"/>
              </a:ext>
            </a:extLst>
          </p:cNvPr>
          <p:cNvSpPr>
            <a:spLocks noGrp="1" noChangeArrowheads="1"/>
          </p:cNvSpPr>
          <p:nvPr>
            <p:ph type="body" idx="1"/>
          </p:nvPr>
        </p:nvSpPr>
        <p:spPr/>
        <p:txBody>
          <a:bodyPr/>
          <a:lstStyle/>
          <a:p>
            <a:pPr>
              <a:lnSpc>
                <a:spcPct val="90000"/>
              </a:lnSpc>
            </a:pPr>
            <a:r>
              <a:rPr lang="sv-SE" altLang="sv-SE" sz="2400" dirty="0"/>
              <a:t>P2Y12 </a:t>
            </a:r>
            <a:r>
              <a:rPr lang="sv-SE" altLang="sv-SE" sz="2400" dirty="0" err="1"/>
              <a:t>rec</a:t>
            </a:r>
            <a:r>
              <a:rPr lang="sv-SE" altLang="sv-SE" sz="2400" dirty="0"/>
              <a:t> hämmare (</a:t>
            </a:r>
            <a:r>
              <a:rPr lang="sv-SE" altLang="sv-SE" sz="2400" dirty="0" err="1"/>
              <a:t>Clopidogrel,Prasugrel,Ticagrelor</a:t>
            </a:r>
            <a:r>
              <a:rPr lang="sv-SE" altLang="sv-SE" sz="2400" dirty="0"/>
              <a:t>)</a:t>
            </a:r>
          </a:p>
          <a:p>
            <a:pPr>
              <a:lnSpc>
                <a:spcPct val="90000"/>
              </a:lnSpc>
            </a:pPr>
            <a:r>
              <a:rPr lang="sv-SE" altLang="sv-SE" sz="2400" b="1" dirty="0" err="1"/>
              <a:t>Ticagrelor</a:t>
            </a:r>
            <a:r>
              <a:rPr lang="sv-SE" altLang="sv-SE" sz="2400" b="1" dirty="0"/>
              <a:t> (</a:t>
            </a:r>
            <a:r>
              <a:rPr lang="sv-SE" altLang="sv-SE" sz="2400" b="1" dirty="0" err="1"/>
              <a:t>Brilique</a:t>
            </a:r>
            <a:r>
              <a:rPr lang="sv-SE" altLang="sv-SE" sz="2400" b="1" dirty="0"/>
              <a:t>)</a:t>
            </a:r>
            <a:endParaRPr lang="sv-SE" altLang="sv-SE" sz="2400" dirty="0"/>
          </a:p>
          <a:p>
            <a:pPr>
              <a:lnSpc>
                <a:spcPct val="90000"/>
              </a:lnSpc>
            </a:pPr>
            <a:r>
              <a:rPr lang="sv-SE" altLang="sv-SE" sz="2400" dirty="0"/>
              <a:t>Mkt uttalad trombocythämning, reversibel.</a:t>
            </a:r>
          </a:p>
          <a:p>
            <a:pPr>
              <a:lnSpc>
                <a:spcPct val="90000"/>
              </a:lnSpc>
            </a:pPr>
            <a:r>
              <a:rPr lang="sv-SE" altLang="sv-SE" sz="2400" dirty="0"/>
              <a:t>Ingen antidot och trombocyttransfusion hjälper dåligt första dygnet.</a:t>
            </a:r>
          </a:p>
          <a:p>
            <a:pPr>
              <a:lnSpc>
                <a:spcPct val="90000"/>
              </a:lnSpc>
            </a:pPr>
            <a:r>
              <a:rPr lang="sv-SE" altLang="sv-SE" sz="2400" dirty="0" err="1"/>
              <a:t>Ticagrelor</a:t>
            </a:r>
            <a:r>
              <a:rPr lang="sv-SE" altLang="sv-SE" sz="2400" dirty="0"/>
              <a:t> skall sättas ut 3 </a:t>
            </a:r>
            <a:r>
              <a:rPr lang="sv-SE" altLang="sv-SE" sz="2400" dirty="0" err="1"/>
              <a:t>dgr</a:t>
            </a:r>
            <a:r>
              <a:rPr lang="sv-SE" altLang="sv-SE" sz="2400" dirty="0"/>
              <a:t> innan CABG, 5 </a:t>
            </a:r>
            <a:r>
              <a:rPr lang="sv-SE" altLang="sv-SE" sz="2400" dirty="0" err="1"/>
              <a:t>dgr</a:t>
            </a:r>
            <a:r>
              <a:rPr lang="sv-SE" altLang="sv-SE" sz="2400" dirty="0"/>
              <a:t> innan annan stor kirurgi.</a:t>
            </a:r>
          </a:p>
          <a:p>
            <a:pPr>
              <a:lnSpc>
                <a:spcPct val="90000"/>
              </a:lnSpc>
            </a:pPr>
            <a:r>
              <a:rPr lang="sv-SE" altLang="sv-SE" sz="2400" dirty="0" err="1"/>
              <a:t>Prasugrel</a:t>
            </a:r>
            <a:r>
              <a:rPr lang="sv-SE" altLang="sv-SE" sz="2400" dirty="0"/>
              <a:t> 7dgr (</a:t>
            </a:r>
            <a:r>
              <a:rPr lang="sv-SE" altLang="sv-SE" sz="2400" dirty="0" err="1"/>
              <a:t>Efient</a:t>
            </a:r>
            <a:r>
              <a:rPr lang="sv-SE" altLang="sv-SE" sz="2400" dirty="0"/>
              <a:t>)</a:t>
            </a:r>
          </a:p>
          <a:p>
            <a:pPr>
              <a:lnSpc>
                <a:spcPct val="90000"/>
              </a:lnSpc>
            </a:pPr>
            <a:r>
              <a:rPr lang="sv-SE" altLang="sv-SE" sz="2400" dirty="0" err="1"/>
              <a:t>Clopidogrel</a:t>
            </a:r>
            <a:r>
              <a:rPr lang="sv-SE" altLang="sv-SE" sz="2400" dirty="0"/>
              <a:t> 5dgr (</a:t>
            </a:r>
            <a:r>
              <a:rPr lang="sv-SE" altLang="sv-SE" sz="2400" dirty="0" err="1"/>
              <a:t>Plavix</a:t>
            </a:r>
            <a:r>
              <a:rPr lang="sv-SE" altLang="sv-SE" sz="2400" dirty="0"/>
              <a:t>)</a:t>
            </a:r>
          </a:p>
          <a:p>
            <a:pPr>
              <a:lnSpc>
                <a:spcPct val="90000"/>
              </a:lnSpc>
            </a:pPr>
            <a:r>
              <a:rPr lang="sv-SE" altLang="sv-SE" sz="2400" dirty="0"/>
              <a:t>Mäta! </a:t>
            </a:r>
            <a:r>
              <a:rPr lang="sv-SE" altLang="sv-SE" sz="2400" dirty="0" err="1"/>
              <a:t>Multiplate</a:t>
            </a:r>
            <a:r>
              <a:rPr lang="sv-SE" altLang="sv-SE" sz="2400" dirty="0"/>
              <a:t>/</a:t>
            </a:r>
            <a:r>
              <a:rPr lang="sv-SE" altLang="sv-SE" sz="2400" dirty="0" err="1"/>
              <a:t>ROTEMplatelet</a:t>
            </a:r>
            <a:endParaRPr lang="sv-SE" altLang="sv-SE" sz="24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FB87D-50D2-434D-A847-F9EEE1221A2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0FB1E75-CCBF-46F7-B518-695813D5CBFA}"/>
              </a:ext>
            </a:extLst>
          </p:cNvPr>
          <p:cNvSpPr>
            <a:spLocks noGrp="1"/>
          </p:cNvSpPr>
          <p:nvPr>
            <p:ph idx="1"/>
          </p:nvPr>
        </p:nvSpPr>
        <p:spPr/>
        <p:txBody>
          <a:bodyPr/>
          <a:lstStyle/>
          <a:p>
            <a:endParaRPr lang="sv-SE"/>
          </a:p>
        </p:txBody>
      </p:sp>
      <p:pic>
        <p:nvPicPr>
          <p:cNvPr id="8194" name="Picture 2" descr="Fig. 3">
            <a:extLst>
              <a:ext uri="{FF2B5EF4-FFF2-40B4-BE49-F238E27FC236}">
                <a16:creationId xmlns:a16="http://schemas.microsoft.com/office/drawing/2014/main" id="{F15AD060-699F-47D4-B925-082AC2154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85763"/>
            <a:ext cx="7410450" cy="6086475"/>
          </a:xfrm>
          <a:prstGeom prst="rect">
            <a:avLst/>
          </a:prstGeom>
          <a:noFill/>
          <a:extLst>
            <a:ext uri="{909E8E84-426E-40DD-AFC4-6F175D3DCCD1}">
              <a14:hiddenFill xmlns:a14="http://schemas.microsoft.com/office/drawing/2010/main">
                <a:solidFill>
                  <a:srgbClr val="FFFFFF"/>
                </a:solidFill>
              </a14:hiddenFill>
            </a:ext>
          </a:extLst>
        </p:spPr>
      </p:pic>
      <p:sp>
        <p:nvSpPr>
          <p:cNvPr id="4" name="L-form 3">
            <a:extLst>
              <a:ext uri="{FF2B5EF4-FFF2-40B4-BE49-F238E27FC236}">
                <a16:creationId xmlns:a16="http://schemas.microsoft.com/office/drawing/2014/main" id="{CE9A0F84-6FC3-45DE-A642-A1E29A18F556}"/>
              </a:ext>
            </a:extLst>
          </p:cNvPr>
          <p:cNvSpPr/>
          <p:nvPr/>
        </p:nvSpPr>
        <p:spPr>
          <a:xfrm rot="5400000" flipV="1">
            <a:off x="2081212" y="-1185862"/>
            <a:ext cx="7858125" cy="802005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37248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 3">
            <a:extLst>
              <a:ext uri="{FF2B5EF4-FFF2-40B4-BE49-F238E27FC236}">
                <a16:creationId xmlns:a16="http://schemas.microsoft.com/office/drawing/2014/main" id="{FAF9DA38-3821-476E-A3B9-4926257A175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00275" y="417738"/>
            <a:ext cx="7334250" cy="6022523"/>
          </a:xfrm>
          <a:prstGeom prst="rect">
            <a:avLst/>
          </a:prstGeom>
          <a:noFill/>
          <a:extLst>
            <a:ext uri="{909E8E84-426E-40DD-AFC4-6F175D3DCCD1}">
              <a14:hiddenFill xmlns:a14="http://schemas.microsoft.com/office/drawing/2010/main">
                <a:solidFill>
                  <a:srgbClr val="FFFFFF"/>
                </a:solidFill>
              </a14:hiddenFill>
            </a:ext>
          </a:extLst>
        </p:spPr>
      </p:pic>
      <p:sp>
        <p:nvSpPr>
          <p:cNvPr id="5" name="L-form 4">
            <a:extLst>
              <a:ext uri="{FF2B5EF4-FFF2-40B4-BE49-F238E27FC236}">
                <a16:creationId xmlns:a16="http://schemas.microsoft.com/office/drawing/2014/main" id="{BF217EA9-5D86-4A9A-BCAC-CD30BEA7971E}"/>
              </a:ext>
            </a:extLst>
          </p:cNvPr>
          <p:cNvSpPr/>
          <p:nvPr/>
        </p:nvSpPr>
        <p:spPr>
          <a:xfrm rot="16200000">
            <a:off x="2052637" y="-423863"/>
            <a:ext cx="7629525" cy="7705724"/>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8323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C73CF-FD3C-4E3E-B639-E7CEFB72A1C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C1C29DE-45BF-4CA9-90E9-07298B1BAFA9}"/>
              </a:ext>
            </a:extLst>
          </p:cNvPr>
          <p:cNvSpPr>
            <a:spLocks noGrp="1"/>
          </p:cNvSpPr>
          <p:nvPr>
            <p:ph idx="1"/>
          </p:nvPr>
        </p:nvSpPr>
        <p:spPr/>
        <p:txBody>
          <a:bodyPr/>
          <a:lstStyle/>
          <a:p>
            <a:endParaRPr lang="sv-SE"/>
          </a:p>
        </p:txBody>
      </p:sp>
      <p:pic>
        <p:nvPicPr>
          <p:cNvPr id="9218" name="Picture 2" descr="Fig. 3">
            <a:extLst>
              <a:ext uri="{FF2B5EF4-FFF2-40B4-BE49-F238E27FC236}">
                <a16:creationId xmlns:a16="http://schemas.microsoft.com/office/drawing/2014/main" id="{94A9B8FE-38E2-418D-A5F5-4C3B1BA48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85763"/>
            <a:ext cx="7410450" cy="6086475"/>
          </a:xfrm>
          <a:prstGeom prst="rect">
            <a:avLst/>
          </a:prstGeom>
          <a:noFill/>
          <a:extLst>
            <a:ext uri="{909E8E84-426E-40DD-AFC4-6F175D3DCCD1}">
              <a14:hiddenFill xmlns:a14="http://schemas.microsoft.com/office/drawing/2010/main">
                <a:solidFill>
                  <a:srgbClr val="FFFFFF"/>
                </a:solidFill>
              </a14:hiddenFill>
            </a:ext>
          </a:extLst>
        </p:spPr>
      </p:pic>
      <p:sp>
        <p:nvSpPr>
          <p:cNvPr id="4" name="L-form 3">
            <a:extLst>
              <a:ext uri="{FF2B5EF4-FFF2-40B4-BE49-F238E27FC236}">
                <a16:creationId xmlns:a16="http://schemas.microsoft.com/office/drawing/2014/main" id="{A95E59B9-2B24-4E9B-84B1-8094B6651C61}"/>
              </a:ext>
            </a:extLst>
          </p:cNvPr>
          <p:cNvSpPr/>
          <p:nvPr/>
        </p:nvSpPr>
        <p:spPr>
          <a:xfrm flipV="1">
            <a:off x="2466975" y="-214313"/>
            <a:ext cx="7543800" cy="728662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068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894F8D7-E1C7-4FF3-B260-A4E71F5CE76B}"/>
              </a:ext>
            </a:extLst>
          </p:cNvPr>
          <p:cNvSpPr>
            <a:spLocks noGrp="1" noChangeArrowheads="1"/>
          </p:cNvSpPr>
          <p:nvPr>
            <p:ph type="title"/>
          </p:nvPr>
        </p:nvSpPr>
        <p:spPr/>
        <p:txBody>
          <a:bodyPr/>
          <a:lstStyle/>
          <a:p>
            <a:r>
              <a:rPr lang="sv-SE" altLang="sv-SE" dirty="0"/>
              <a:t>Provtagningsrutiner för ROTEM</a:t>
            </a:r>
          </a:p>
        </p:txBody>
      </p:sp>
      <p:sp>
        <p:nvSpPr>
          <p:cNvPr id="16387" name="Rectangle 3">
            <a:extLst>
              <a:ext uri="{FF2B5EF4-FFF2-40B4-BE49-F238E27FC236}">
                <a16:creationId xmlns:a16="http://schemas.microsoft.com/office/drawing/2014/main" id="{BB102859-D1EF-4372-A7CD-E805FC7F100D}"/>
              </a:ext>
            </a:extLst>
          </p:cNvPr>
          <p:cNvSpPr>
            <a:spLocks noGrp="1" noChangeArrowheads="1"/>
          </p:cNvSpPr>
          <p:nvPr>
            <p:ph type="body" idx="1"/>
          </p:nvPr>
        </p:nvSpPr>
        <p:spPr/>
        <p:txBody>
          <a:bodyPr/>
          <a:lstStyle/>
          <a:p>
            <a:r>
              <a:rPr lang="sv-SE" altLang="sv-SE" dirty="0"/>
              <a:t>Ett citratrör (blått)</a:t>
            </a:r>
          </a:p>
          <a:p>
            <a:r>
              <a:rPr lang="sv-SE" altLang="sv-SE" dirty="0"/>
              <a:t>Märk ID-etiketten med avsändare(THIVA/THXOP) </a:t>
            </a:r>
            <a:r>
              <a:rPr lang="sv-SE" altLang="sv-SE" dirty="0" err="1"/>
              <a:t>klockslag,och</a:t>
            </a:r>
            <a:r>
              <a:rPr lang="sv-SE" altLang="sv-SE" dirty="0"/>
              <a:t> </a:t>
            </a:r>
            <a:r>
              <a:rPr lang="sv-SE" altLang="sv-SE" dirty="0" err="1"/>
              <a:t>ev</a:t>
            </a:r>
            <a:r>
              <a:rPr lang="sv-SE" altLang="sv-SE" dirty="0"/>
              <a:t> </a:t>
            </a:r>
            <a:r>
              <a:rPr lang="sv-SE" altLang="sv-SE" dirty="0" err="1"/>
              <a:t>Hep</a:t>
            </a:r>
            <a:r>
              <a:rPr lang="sv-SE" altLang="sv-SE" dirty="0"/>
              <a:t>. (INTEM,EXTEM,FIBTEM körs alltid)</a:t>
            </a:r>
          </a:p>
          <a:p>
            <a:r>
              <a:rPr lang="sv-SE" altLang="sv-SE" dirty="0"/>
              <a:t>Klistra etiketten på röret. </a:t>
            </a:r>
          </a:p>
          <a:p>
            <a:r>
              <a:rPr lang="sv-SE" altLang="sv-SE" dirty="0"/>
              <a:t>Skicka provet till blodcentralen i rörpost samt ring dem på 52076.</a:t>
            </a:r>
          </a:p>
          <a:p>
            <a:r>
              <a:rPr lang="sv-SE" altLang="sv-SE" dirty="0"/>
              <a:t>Meddela även blodcentralen om det är ”</a:t>
            </a:r>
            <a:r>
              <a:rPr lang="sv-SE" altLang="sv-SE" dirty="0" err="1"/>
              <a:t>urakut</a:t>
            </a:r>
            <a:r>
              <a:rPr lang="sv-SE" altLang="sv-SE" dirty="0"/>
              <a:t>”.</a:t>
            </a:r>
          </a:p>
          <a:p>
            <a:r>
              <a:rPr lang="sv-SE" altLang="sv-SE" dirty="0"/>
              <a:t>Svaret avläses på dator i realtid samt skickas tillbaks till avsändaren i pappersformat med rörpost.</a:t>
            </a:r>
          </a:p>
          <a:p>
            <a:endParaRPr lang="sv-SE" altLang="sv-S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a:extLst>
              <a:ext uri="{FF2B5EF4-FFF2-40B4-BE49-F238E27FC236}">
                <a16:creationId xmlns:a16="http://schemas.microsoft.com/office/drawing/2014/main" id="{F4ABF1F4-70C4-468A-9215-C8084615D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476251"/>
            <a:ext cx="7165975" cy="5732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a:extLst>
              <a:ext uri="{FF2B5EF4-FFF2-40B4-BE49-F238E27FC236}">
                <a16:creationId xmlns:a16="http://schemas.microsoft.com/office/drawing/2014/main" id="{DD36AD9F-03F0-40B9-BE90-62E8A9953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30175"/>
            <a:ext cx="8737600" cy="698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a:extLst>
              <a:ext uri="{FF2B5EF4-FFF2-40B4-BE49-F238E27FC236}">
                <a16:creationId xmlns:a16="http://schemas.microsoft.com/office/drawing/2014/main" id="{BB117C40-DE3C-4869-8E20-19C4DCE30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652589"/>
            <a:ext cx="47625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a:extLst>
              <a:ext uri="{FF2B5EF4-FFF2-40B4-BE49-F238E27FC236}">
                <a16:creationId xmlns:a16="http://schemas.microsoft.com/office/drawing/2014/main" id="{4297EC4D-14D7-4B32-85F7-1D5B5737E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395413"/>
            <a:ext cx="11042651" cy="8831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B65E517-2823-477C-B2F7-532A50354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552" y="643466"/>
            <a:ext cx="7378896" cy="5571067"/>
          </a:xfrm>
          <a:prstGeom prst="rect">
            <a:avLst/>
          </a:prstGeom>
        </p:spPr>
      </p:pic>
    </p:spTree>
    <p:extLst>
      <p:ext uri="{BB962C8B-B14F-4D97-AF65-F5344CB8AC3E}">
        <p14:creationId xmlns:p14="http://schemas.microsoft.com/office/powerpoint/2010/main" val="301027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9B4E5BA-15F9-492F-AF9C-08947048186B}"/>
              </a:ext>
            </a:extLst>
          </p:cNvPr>
          <p:cNvSpPr>
            <a:spLocks noGrp="1" noChangeArrowheads="1"/>
          </p:cNvSpPr>
          <p:nvPr>
            <p:ph type="title"/>
          </p:nvPr>
        </p:nvSpPr>
        <p:spPr/>
        <p:txBody>
          <a:bodyPr/>
          <a:lstStyle/>
          <a:p>
            <a:pPr algn="ctr"/>
            <a:r>
              <a:rPr lang="sv-SE" altLang="sv-SE" dirty="0"/>
              <a:t>NOAK</a:t>
            </a:r>
          </a:p>
        </p:txBody>
      </p:sp>
      <p:sp>
        <p:nvSpPr>
          <p:cNvPr id="3" name="Platshållare för innehåll 2">
            <a:extLst>
              <a:ext uri="{FF2B5EF4-FFF2-40B4-BE49-F238E27FC236}">
                <a16:creationId xmlns:a16="http://schemas.microsoft.com/office/drawing/2014/main" id="{B4B4EDF8-A67E-4DB0-AA43-D3642D9B9E0B}"/>
              </a:ext>
            </a:extLst>
          </p:cNvPr>
          <p:cNvSpPr>
            <a:spLocks noGrp="1"/>
          </p:cNvSpPr>
          <p:nvPr>
            <p:ph idx="1"/>
          </p:nvPr>
        </p:nvSpPr>
        <p:spPr/>
        <p:txBody>
          <a:bodyPr/>
          <a:lstStyle/>
          <a:p>
            <a:r>
              <a:rPr lang="sv-SE" dirty="0" err="1"/>
              <a:t>Pradaxa</a:t>
            </a:r>
            <a:r>
              <a:rPr lang="sv-SE" dirty="0"/>
              <a:t> (</a:t>
            </a:r>
            <a:r>
              <a:rPr lang="sv-SE" dirty="0" err="1"/>
              <a:t>Dabigatran</a:t>
            </a:r>
            <a:r>
              <a:rPr lang="sv-SE" dirty="0"/>
              <a:t>)</a:t>
            </a:r>
          </a:p>
          <a:p>
            <a:pPr marL="0" indent="0">
              <a:buNone/>
            </a:pPr>
            <a:r>
              <a:rPr lang="sv-SE" dirty="0"/>
              <a:t>	-Antidot finns (</a:t>
            </a:r>
            <a:r>
              <a:rPr lang="sv-SE" dirty="0" err="1"/>
              <a:t>Praxbind</a:t>
            </a:r>
            <a:r>
              <a:rPr lang="sv-SE" dirty="0"/>
              <a:t>)</a:t>
            </a:r>
          </a:p>
          <a:p>
            <a:r>
              <a:rPr lang="sv-SE" dirty="0" err="1"/>
              <a:t>Xarelto</a:t>
            </a:r>
            <a:r>
              <a:rPr lang="sv-SE" dirty="0"/>
              <a:t> (</a:t>
            </a:r>
            <a:r>
              <a:rPr lang="sv-SE" dirty="0" err="1"/>
              <a:t>Rivaroxaban</a:t>
            </a:r>
            <a:r>
              <a:rPr lang="sv-SE" dirty="0"/>
              <a:t>)</a:t>
            </a:r>
          </a:p>
          <a:p>
            <a:r>
              <a:rPr lang="sv-SE" dirty="0" err="1"/>
              <a:t>Eliquis</a:t>
            </a:r>
            <a:r>
              <a:rPr lang="sv-SE" dirty="0"/>
              <a:t> (</a:t>
            </a:r>
            <a:r>
              <a:rPr lang="sv-SE" dirty="0" err="1"/>
              <a:t>Apixaban</a:t>
            </a:r>
            <a:r>
              <a:rPr lang="sv-SE" dirty="0"/>
              <a:t>)</a:t>
            </a:r>
          </a:p>
          <a:p>
            <a:r>
              <a:rPr lang="sv-SE" dirty="0"/>
              <a:t>-Antidot finns (</a:t>
            </a:r>
            <a:r>
              <a:rPr lang="sv-SE" dirty="0" err="1"/>
              <a:t>Ondexxya</a:t>
            </a:r>
            <a:r>
              <a:rPr lang="sv-SE" dirty="0"/>
              <a:t> (</a:t>
            </a:r>
            <a:r>
              <a:rPr lang="sv-SE" dirty="0" err="1"/>
              <a:t>Andexanet</a:t>
            </a:r>
            <a:r>
              <a:rPr lang="sv-SE" dirty="0"/>
              <a:t> Alfa))</a:t>
            </a:r>
          </a:p>
          <a:p>
            <a:pPr marL="0" indent="0">
              <a:buNone/>
            </a:pPr>
            <a:r>
              <a:rPr lang="sv-SE" dirty="0"/>
              <a:t>….men kortvarig effekt och extremt dyrt varför PCC </a:t>
            </a:r>
            <a:r>
              <a:rPr lang="sv-SE" dirty="0" err="1"/>
              <a:t>rekomenderas</a:t>
            </a:r>
            <a:r>
              <a:rPr lang="sv-SE" dirty="0"/>
              <a:t> fortfarande.</a:t>
            </a:r>
          </a:p>
          <a:p>
            <a:pPr marL="0" indent="0">
              <a:buNone/>
            </a:pPr>
            <a:r>
              <a:rPr lang="sv-SE" dirty="0"/>
              <a:t>Utsättning 1-5dgr </a:t>
            </a:r>
            <a:r>
              <a:rPr lang="sv-SE" dirty="0" err="1"/>
              <a:t>preop</a:t>
            </a:r>
            <a:r>
              <a:rPr lang="sv-SE" dirty="0"/>
              <a:t>.</a:t>
            </a:r>
          </a:p>
          <a:p>
            <a:pPr marL="0" indent="0">
              <a:buNone/>
            </a:pP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47C925C-5BD5-4267-90B7-2706F3E98D88}"/>
              </a:ext>
            </a:extLst>
          </p:cNvPr>
          <p:cNvSpPr>
            <a:spLocks noGrp="1" noChangeArrowheads="1"/>
          </p:cNvSpPr>
          <p:nvPr>
            <p:ph type="title"/>
          </p:nvPr>
        </p:nvSpPr>
        <p:spPr/>
        <p:txBody>
          <a:bodyPr/>
          <a:lstStyle/>
          <a:p>
            <a:r>
              <a:rPr lang="sv-SE" altLang="sv-SE"/>
              <a:t>Historik</a:t>
            </a:r>
          </a:p>
        </p:txBody>
      </p:sp>
      <p:sp>
        <p:nvSpPr>
          <p:cNvPr id="3075" name="Rectangle 3">
            <a:extLst>
              <a:ext uri="{FF2B5EF4-FFF2-40B4-BE49-F238E27FC236}">
                <a16:creationId xmlns:a16="http://schemas.microsoft.com/office/drawing/2014/main" id="{105599C3-0A8F-4C2B-8B2D-E2138BE8DB82}"/>
              </a:ext>
            </a:extLst>
          </p:cNvPr>
          <p:cNvSpPr>
            <a:spLocks noGrp="1" noChangeArrowheads="1"/>
          </p:cNvSpPr>
          <p:nvPr>
            <p:ph type="body" idx="1"/>
          </p:nvPr>
        </p:nvSpPr>
        <p:spPr/>
        <p:txBody>
          <a:bodyPr/>
          <a:lstStyle/>
          <a:p>
            <a:r>
              <a:rPr lang="sv-SE" altLang="sv-SE" dirty="0"/>
              <a:t>TEG utvecklades under/efter andra världskriget av </a:t>
            </a:r>
            <a:r>
              <a:rPr lang="sv-SE" altLang="sv-SE" dirty="0" err="1"/>
              <a:t>H.Hartert</a:t>
            </a:r>
            <a:r>
              <a:rPr lang="sv-SE" altLang="sv-SE" dirty="0"/>
              <a:t> i Tyskland.</a:t>
            </a:r>
          </a:p>
          <a:p>
            <a:r>
              <a:rPr lang="sv-SE" altLang="sv-SE" dirty="0"/>
              <a:t>ROTEM</a:t>
            </a:r>
            <a:r>
              <a:rPr lang="en-US" altLang="sv-SE" dirty="0">
                <a:cs typeface="Arial" panose="020B0604020202020204" pitchFamily="34" charset="0"/>
              </a:rPr>
              <a:t>®</a:t>
            </a:r>
            <a:r>
              <a:rPr lang="sv-SE" altLang="sv-SE" dirty="0"/>
              <a:t> utvecklas under 90-talet i Tyskland.</a:t>
            </a:r>
          </a:p>
          <a:p>
            <a:endParaRPr lang="sv-SE" alt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6710133F-6471-442D-AE89-E781AEFCD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66739"/>
            <a:ext cx="7620000" cy="572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AE78B7-FEB0-4315-9246-65DE6BCA95E5}"/>
              </a:ext>
            </a:extLst>
          </p:cNvPr>
          <p:cNvSpPr>
            <a:spLocks noGrp="1" noChangeArrowheads="1"/>
          </p:cNvSpPr>
          <p:nvPr>
            <p:ph type="title"/>
          </p:nvPr>
        </p:nvSpPr>
        <p:spPr/>
        <p:txBody>
          <a:bodyPr/>
          <a:lstStyle/>
          <a:p>
            <a:r>
              <a:rPr lang="sv-SE" altLang="sv-SE"/>
              <a:t>ROTEM</a:t>
            </a:r>
          </a:p>
        </p:txBody>
      </p:sp>
      <p:sp>
        <p:nvSpPr>
          <p:cNvPr id="13315" name="Rectangle 3">
            <a:extLst>
              <a:ext uri="{FF2B5EF4-FFF2-40B4-BE49-F238E27FC236}">
                <a16:creationId xmlns:a16="http://schemas.microsoft.com/office/drawing/2014/main" id="{A31AB9A7-F63B-41A1-A319-95A1A9496B43}"/>
              </a:ext>
            </a:extLst>
          </p:cNvPr>
          <p:cNvSpPr>
            <a:spLocks noGrp="1" noChangeArrowheads="1"/>
          </p:cNvSpPr>
          <p:nvPr>
            <p:ph type="body" idx="1"/>
          </p:nvPr>
        </p:nvSpPr>
        <p:spPr/>
        <p:txBody>
          <a:bodyPr/>
          <a:lstStyle/>
          <a:p>
            <a:r>
              <a:rPr lang="sv-SE" altLang="sv-SE" dirty="0"/>
              <a:t>Kan köras vid valfri temp.</a:t>
            </a:r>
          </a:p>
          <a:p>
            <a:r>
              <a:rPr lang="sv-SE" altLang="sv-SE" dirty="0"/>
              <a:t>Kan inte bedöma effekt av </a:t>
            </a:r>
            <a:r>
              <a:rPr lang="sv-SE" altLang="sv-SE" dirty="0" err="1"/>
              <a:t>vWf</a:t>
            </a:r>
            <a:r>
              <a:rPr lang="sv-SE" altLang="sv-SE" dirty="0"/>
              <a:t> brist, ASA/P2Y12 inhibitors eller OAK (</a:t>
            </a:r>
            <a:r>
              <a:rPr lang="sv-SE" altLang="sv-SE" dirty="0" err="1"/>
              <a:t>Waran,Pradaxa</a:t>
            </a:r>
            <a:r>
              <a:rPr lang="sv-SE" altLang="sv-SE" dirty="0"/>
              <a:t> eller </a:t>
            </a:r>
            <a:r>
              <a:rPr lang="sv-SE" altLang="sv-SE" dirty="0" err="1"/>
              <a:t>Eliquis</a:t>
            </a:r>
            <a:r>
              <a:rPr lang="sv-SE" altLang="sv-SE" dirty="0"/>
              <a:t>).</a:t>
            </a:r>
          </a:p>
          <a:p>
            <a:r>
              <a:rPr lang="sv-SE" altLang="sv-SE" dirty="0"/>
              <a:t>Är beroende av noggrannheten hos den som gör analysen.</a:t>
            </a:r>
          </a:p>
          <a:p>
            <a:r>
              <a:rPr lang="sv-SE" altLang="sv-SE" dirty="0"/>
              <a:t>ROTEM baserad POC  kortar </a:t>
            </a:r>
            <a:r>
              <a:rPr lang="sv-SE" altLang="sv-SE" dirty="0" err="1"/>
              <a:t>optid</a:t>
            </a:r>
            <a:r>
              <a:rPr lang="sv-SE" altLang="sv-SE" dirty="0"/>
              <a:t>, minskar reoperationer, minskad morbiditet, kortar THIVA-tid och minskar blodtransfusioner.</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551F034-AB81-49D3-B0BB-FAD4D76A1D88}"/>
              </a:ext>
            </a:extLst>
          </p:cNvPr>
          <p:cNvSpPr>
            <a:spLocks noGrp="1"/>
          </p:cNvSpPr>
          <p:nvPr>
            <p:ph type="title"/>
          </p:nvPr>
        </p:nvSpPr>
        <p:spPr/>
        <p:txBody>
          <a:bodyPr>
            <a:normAutofit/>
          </a:bodyPr>
          <a:lstStyle/>
          <a:p>
            <a:r>
              <a:rPr lang="en-US" sz="2200" b="1" i="0" dirty="0" err="1">
                <a:solidFill>
                  <a:srgbClr val="212121"/>
                </a:solidFill>
                <a:effectLst/>
                <a:latin typeface="Merriweather"/>
              </a:rPr>
              <a:t>Thromboelastography</a:t>
            </a:r>
            <a:r>
              <a:rPr lang="en-US" sz="2200" b="1" i="0" dirty="0">
                <a:solidFill>
                  <a:srgbClr val="212121"/>
                </a:solidFill>
                <a:effectLst/>
                <a:latin typeface="Merriweather"/>
              </a:rPr>
              <a:t> (TEG) or </a:t>
            </a:r>
            <a:r>
              <a:rPr lang="en-US" sz="2200" b="1" i="0" dirty="0" err="1">
                <a:solidFill>
                  <a:srgbClr val="212121"/>
                </a:solidFill>
                <a:effectLst/>
                <a:latin typeface="Merriweather"/>
              </a:rPr>
              <a:t>thromboelastometry</a:t>
            </a:r>
            <a:r>
              <a:rPr lang="en-US" sz="2200" b="1" i="0" dirty="0">
                <a:solidFill>
                  <a:srgbClr val="212121"/>
                </a:solidFill>
                <a:effectLst/>
                <a:latin typeface="Merriweather"/>
              </a:rPr>
              <a:t> (ROTEM) to monitor </a:t>
            </a:r>
            <a:r>
              <a:rPr lang="en-US" sz="2200" b="1" i="0" dirty="0" err="1">
                <a:solidFill>
                  <a:srgbClr val="212121"/>
                </a:solidFill>
                <a:effectLst/>
                <a:latin typeface="Merriweather"/>
              </a:rPr>
              <a:t>haemostatic</a:t>
            </a:r>
            <a:r>
              <a:rPr lang="en-US" sz="2200" b="1" i="0" dirty="0">
                <a:solidFill>
                  <a:srgbClr val="212121"/>
                </a:solidFill>
                <a:effectLst/>
                <a:latin typeface="Merriweather"/>
              </a:rPr>
              <a:t> treatment versus usual care in adults or children with bleeding</a:t>
            </a:r>
            <a:br>
              <a:rPr lang="en-US" sz="2200" b="1" i="0" dirty="0">
                <a:solidFill>
                  <a:srgbClr val="212121"/>
                </a:solidFill>
                <a:effectLst/>
                <a:latin typeface="Merriweather"/>
              </a:rPr>
            </a:br>
            <a:r>
              <a:rPr lang="sv-SE" sz="1600" b="0" i="0" u="none" strike="noStrike" dirty="0">
                <a:solidFill>
                  <a:srgbClr val="0071BC"/>
                </a:solidFill>
                <a:effectLst/>
                <a:latin typeface="BlinkMacSystemFont"/>
                <a:hlinkClick r:id="rId2"/>
              </a:rPr>
              <a:t>Anne </a:t>
            </a:r>
            <a:r>
              <a:rPr lang="sv-SE" sz="1600" b="0" i="0" u="none" strike="noStrike" dirty="0" err="1">
                <a:solidFill>
                  <a:srgbClr val="0071BC"/>
                </a:solidFill>
                <a:effectLst/>
                <a:latin typeface="BlinkMacSystemFont"/>
                <a:hlinkClick r:id="rId2"/>
              </a:rPr>
              <a:t>Wikkelsø</a:t>
            </a:r>
            <a:r>
              <a:rPr lang="sv-SE" sz="1600" b="0" i="0" baseline="30000" dirty="0">
                <a:solidFill>
                  <a:srgbClr val="5B616B"/>
                </a:solidFill>
                <a:effectLst/>
                <a:latin typeface="BlinkMacSystemFont"/>
              </a:rPr>
              <a:t> </a:t>
            </a:r>
            <a:r>
              <a:rPr lang="sv-SE" sz="1600" b="0" i="0" u="none" strike="noStrike" baseline="30000" dirty="0">
                <a:solidFill>
                  <a:srgbClr val="323A45"/>
                </a:solidFill>
                <a:effectLst/>
                <a:latin typeface="BlinkMacSystemFont"/>
                <a:hlinkClick r:id="rId3"/>
              </a:rPr>
              <a:t>1</a:t>
            </a:r>
            <a:r>
              <a:rPr lang="sv-SE" sz="1600" b="0" i="0" dirty="0">
                <a:solidFill>
                  <a:srgbClr val="5B616B"/>
                </a:solidFill>
                <a:effectLst/>
                <a:latin typeface="BlinkMacSystemFont"/>
              </a:rPr>
              <a:t>, </a:t>
            </a:r>
            <a:r>
              <a:rPr lang="sv-SE" sz="1600" b="0" i="0" u="none" strike="noStrike" dirty="0">
                <a:solidFill>
                  <a:srgbClr val="0071BC"/>
                </a:solidFill>
                <a:effectLst/>
                <a:latin typeface="BlinkMacSystemFont"/>
                <a:hlinkClick r:id="rId4"/>
              </a:rPr>
              <a:t>Jørn Wetterslev</a:t>
            </a:r>
            <a:r>
              <a:rPr lang="sv-SE" sz="1600" b="0" i="0" dirty="0">
                <a:solidFill>
                  <a:srgbClr val="5B616B"/>
                </a:solidFill>
                <a:effectLst/>
                <a:latin typeface="BlinkMacSystemFont"/>
              </a:rPr>
              <a:t>, </a:t>
            </a:r>
            <a:r>
              <a:rPr lang="sv-SE" sz="1600" b="0" i="0" u="none" strike="noStrike" dirty="0">
                <a:solidFill>
                  <a:srgbClr val="0071BC"/>
                </a:solidFill>
                <a:effectLst/>
                <a:latin typeface="BlinkMacSystemFont"/>
                <a:hlinkClick r:id="rId5"/>
              </a:rPr>
              <a:t>Ann Merete Møller</a:t>
            </a:r>
            <a:r>
              <a:rPr lang="sv-SE" sz="1600" b="0" i="0" dirty="0">
                <a:solidFill>
                  <a:srgbClr val="5B616B"/>
                </a:solidFill>
                <a:effectLst/>
                <a:latin typeface="BlinkMacSystemFont"/>
              </a:rPr>
              <a:t>, </a:t>
            </a:r>
            <a:r>
              <a:rPr lang="sv-SE" sz="1600" b="0" i="0" u="none" strike="noStrike" dirty="0">
                <a:solidFill>
                  <a:srgbClr val="205493"/>
                </a:solidFill>
                <a:effectLst/>
                <a:latin typeface="BlinkMacSystemFont"/>
                <a:hlinkClick r:id="rId6"/>
              </a:rPr>
              <a:t>Arash </a:t>
            </a:r>
            <a:r>
              <a:rPr lang="sv-SE" sz="1600" b="0" i="0" u="none" strike="noStrike" dirty="0" err="1">
                <a:solidFill>
                  <a:srgbClr val="205493"/>
                </a:solidFill>
                <a:effectLst/>
                <a:latin typeface="BlinkMacSystemFont"/>
                <a:hlinkClick r:id="rId6"/>
              </a:rPr>
              <a:t>Afshari</a:t>
            </a:r>
            <a:br>
              <a:rPr lang="en-US" b="1" i="0" dirty="0">
                <a:solidFill>
                  <a:srgbClr val="212121"/>
                </a:solidFill>
                <a:effectLst/>
                <a:latin typeface="Merriweather"/>
              </a:rPr>
            </a:br>
            <a:r>
              <a:rPr lang="en-US" sz="1800" b="1" i="0" dirty="0">
                <a:solidFill>
                  <a:srgbClr val="212121"/>
                </a:solidFill>
                <a:effectLst/>
                <a:latin typeface="Merriweather"/>
              </a:rPr>
              <a:t>A Cochrane database syst review</a:t>
            </a:r>
            <a:endParaRPr lang="sv-SE" dirty="0"/>
          </a:p>
        </p:txBody>
      </p:sp>
      <p:sp>
        <p:nvSpPr>
          <p:cNvPr id="5" name="Platshållare för innehåll 4">
            <a:extLst>
              <a:ext uri="{FF2B5EF4-FFF2-40B4-BE49-F238E27FC236}">
                <a16:creationId xmlns:a16="http://schemas.microsoft.com/office/drawing/2014/main" id="{B33E4D70-23E4-4BF3-AE5F-CB58024F2B93}"/>
              </a:ext>
            </a:extLst>
          </p:cNvPr>
          <p:cNvSpPr>
            <a:spLocks noGrp="1"/>
          </p:cNvSpPr>
          <p:nvPr>
            <p:ph idx="1"/>
          </p:nvPr>
        </p:nvSpPr>
        <p:spPr/>
        <p:txBody>
          <a:bodyPr/>
          <a:lstStyle/>
          <a:p>
            <a:r>
              <a:rPr lang="en-US" b="1" i="0" dirty="0">
                <a:solidFill>
                  <a:srgbClr val="212121"/>
                </a:solidFill>
                <a:effectLst/>
                <a:latin typeface="BlinkMacSystemFont"/>
              </a:rPr>
              <a:t>Authors' conclusions: </a:t>
            </a:r>
            <a:r>
              <a:rPr lang="en-US" b="0" i="0" dirty="0">
                <a:solidFill>
                  <a:srgbClr val="212121"/>
                </a:solidFill>
                <a:effectLst/>
                <a:latin typeface="BlinkMacSystemFont"/>
              </a:rPr>
              <a:t>There is growing evidence that application of TEG- or ROTEM-guided transfusion strategies may reduce the need for blood products, and improve morbidity in patients with bleeding. However, these results are primarily based on trials of elective cardiac surgery involving cardiopulmonary bypass, and the level of evidence remains low. Further evaluation of TEG- or ROTEM-guided transfusion in acute settings and other patient categories in low risk of bias studies is needed.</a:t>
            </a:r>
            <a:endParaRPr lang="sv-SE" dirty="0"/>
          </a:p>
        </p:txBody>
      </p:sp>
    </p:spTree>
    <p:extLst>
      <p:ext uri="{BB962C8B-B14F-4D97-AF65-F5344CB8AC3E}">
        <p14:creationId xmlns:p14="http://schemas.microsoft.com/office/powerpoint/2010/main" val="412775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66F1DF9-4155-4CC6-A97E-43F1421C9F10}"/>
              </a:ext>
            </a:extLst>
          </p:cNvPr>
          <p:cNvSpPr>
            <a:spLocks noGrp="1" noChangeArrowheads="1"/>
          </p:cNvSpPr>
          <p:nvPr>
            <p:ph type="title"/>
          </p:nvPr>
        </p:nvSpPr>
        <p:spPr/>
        <p:txBody>
          <a:bodyPr/>
          <a:lstStyle/>
          <a:p>
            <a:r>
              <a:rPr lang="sv-SE" altLang="sv-SE" dirty="0"/>
              <a:t>Historik (NUS)</a:t>
            </a:r>
          </a:p>
        </p:txBody>
      </p:sp>
      <p:sp>
        <p:nvSpPr>
          <p:cNvPr id="8195" name="Rectangle 3">
            <a:extLst>
              <a:ext uri="{FF2B5EF4-FFF2-40B4-BE49-F238E27FC236}">
                <a16:creationId xmlns:a16="http://schemas.microsoft.com/office/drawing/2014/main" id="{9EDE823B-3703-49C6-80E2-DCB9695744AF}"/>
              </a:ext>
            </a:extLst>
          </p:cNvPr>
          <p:cNvSpPr>
            <a:spLocks noGrp="1" noChangeArrowheads="1"/>
          </p:cNvSpPr>
          <p:nvPr>
            <p:ph type="body" idx="1"/>
          </p:nvPr>
        </p:nvSpPr>
        <p:spPr/>
        <p:txBody>
          <a:bodyPr/>
          <a:lstStyle/>
          <a:p>
            <a:r>
              <a:rPr lang="sv-SE" altLang="sv-SE" dirty="0"/>
              <a:t>Thorax köper en ROTEM 2008 </a:t>
            </a:r>
          </a:p>
          <a:p>
            <a:r>
              <a:rPr lang="sv-SE" altLang="sv-SE" dirty="0"/>
              <a:t>Analysen har centraliserats till blodcentralen sedan 2014</a:t>
            </a:r>
          </a:p>
          <a:p>
            <a:r>
              <a:rPr lang="sv-SE" altLang="sv-SE" dirty="0"/>
              <a:t>Eget normalmaterial.</a:t>
            </a:r>
          </a:p>
          <a:p>
            <a:r>
              <a:rPr lang="sv-SE" altLang="sv-SE" dirty="0"/>
              <a:t>Provskickade i rörposten</a:t>
            </a:r>
          </a:p>
          <a:p>
            <a:r>
              <a:rPr lang="sv-SE" altLang="sv-SE"/>
              <a:t>Analys påbörjad inom </a:t>
            </a:r>
            <a:r>
              <a:rPr lang="sv-SE" altLang="sv-SE" dirty="0"/>
              <a:t>5 min.</a:t>
            </a:r>
          </a:p>
          <a:p>
            <a:pPr marL="0" indent="0">
              <a:buNone/>
            </a:pPr>
            <a:endParaRPr lang="sv-SE" altLang="sv-S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D5C6A7B-1949-4C12-9C8C-4DC24F3A0D7F}"/>
              </a:ext>
            </a:extLst>
          </p:cNvPr>
          <p:cNvSpPr>
            <a:spLocks noGrp="1" noChangeArrowheads="1"/>
          </p:cNvSpPr>
          <p:nvPr>
            <p:ph type="title"/>
          </p:nvPr>
        </p:nvSpPr>
        <p:spPr/>
        <p:txBody>
          <a:bodyPr/>
          <a:lstStyle/>
          <a:p>
            <a:r>
              <a:rPr lang="sv-SE" altLang="sv-SE"/>
              <a:t>Vad mäts med TEG/ROTEM</a:t>
            </a:r>
          </a:p>
        </p:txBody>
      </p:sp>
      <p:sp>
        <p:nvSpPr>
          <p:cNvPr id="14339" name="Rectangle 3">
            <a:extLst>
              <a:ext uri="{FF2B5EF4-FFF2-40B4-BE49-F238E27FC236}">
                <a16:creationId xmlns:a16="http://schemas.microsoft.com/office/drawing/2014/main" id="{BAFD336F-D48A-425B-A249-DBFA8370C4F3}"/>
              </a:ext>
            </a:extLst>
          </p:cNvPr>
          <p:cNvSpPr>
            <a:spLocks noGrp="1" noChangeArrowheads="1"/>
          </p:cNvSpPr>
          <p:nvPr>
            <p:ph type="body" idx="1"/>
          </p:nvPr>
        </p:nvSpPr>
        <p:spPr/>
        <p:txBody>
          <a:bodyPr/>
          <a:lstStyle/>
          <a:p>
            <a:r>
              <a:rPr lang="sv-SE" altLang="sv-SE" dirty="0"/>
              <a:t>Analyserar stor del av koagulationen i </a:t>
            </a:r>
            <a:r>
              <a:rPr lang="sv-SE" altLang="sv-SE" dirty="0" err="1"/>
              <a:t>helblod</a:t>
            </a:r>
            <a:r>
              <a:rPr lang="sv-SE" altLang="sv-SE" dirty="0"/>
              <a:t>.</a:t>
            </a:r>
          </a:p>
          <a:p>
            <a:r>
              <a:rPr lang="sv-SE" altLang="sv-SE" dirty="0"/>
              <a:t>1. Störd aktivering (</a:t>
            </a:r>
            <a:r>
              <a:rPr lang="sv-SE" altLang="sv-SE" dirty="0" err="1"/>
              <a:t>trombin</a:t>
            </a:r>
            <a:r>
              <a:rPr lang="sv-SE" altLang="sv-SE" dirty="0"/>
              <a:t> </a:t>
            </a:r>
            <a:r>
              <a:rPr lang="sv-SE" altLang="sv-SE" dirty="0" err="1"/>
              <a:t>burst</a:t>
            </a:r>
            <a:r>
              <a:rPr lang="sv-SE" altLang="sv-SE" dirty="0"/>
              <a:t>)</a:t>
            </a:r>
          </a:p>
          <a:p>
            <a:r>
              <a:rPr lang="sv-SE" altLang="sv-SE" dirty="0"/>
              <a:t>2. Störd </a:t>
            </a:r>
            <a:r>
              <a:rPr lang="sv-SE" altLang="sv-SE" dirty="0" err="1"/>
              <a:t>clotformering</a:t>
            </a:r>
            <a:r>
              <a:rPr lang="sv-SE" altLang="sv-SE" dirty="0"/>
              <a:t>/stabilitet </a:t>
            </a:r>
          </a:p>
          <a:p>
            <a:r>
              <a:rPr lang="sv-SE" altLang="sv-SE" dirty="0"/>
              <a:t>3. Ökad stabilitet över tid-</a:t>
            </a:r>
            <a:r>
              <a:rPr lang="sv-SE" altLang="sv-SE" dirty="0" err="1"/>
              <a:t>fibrinolys</a:t>
            </a:r>
            <a:endParaRPr lang="sv-SE" altLang="sv-SE" dirty="0"/>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BC05ABDCAB9B4C89B8B5C29AACA526" ma:contentTypeVersion="7" ma:contentTypeDescription="Skapa ett nytt dokument." ma:contentTypeScope="" ma:versionID="e8c3b774adf66f9a56e3c9435d4d1c6d">
  <xsd:schema xmlns:xsd="http://www.w3.org/2001/XMLSchema" xmlns:xs="http://www.w3.org/2001/XMLSchema" xmlns:p="http://schemas.microsoft.com/office/2006/metadata/properties" xmlns:ns2="1870145d-774f-47eb-a723-039ed3bb53a9" xmlns:ns3="5b946bb4-702e-411f-9701-c69315636584" targetNamespace="http://schemas.microsoft.com/office/2006/metadata/properties" ma:root="true" ma:fieldsID="ef068936a48d3ee4833c7c145e2e69e1" ns2:_="" ns3:_="">
    <xsd:import namespace="1870145d-774f-47eb-a723-039ed3bb53a9"/>
    <xsd:import namespace="5b946bb4-702e-411f-9701-c693156365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0145d-774f-47eb-a723-039ed3bb5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946bb4-702e-411f-9701-c69315636584"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A2FE8-7CCD-4697-85CA-B35882D2FBD6}"/>
</file>

<file path=customXml/itemProps2.xml><?xml version="1.0" encoding="utf-8"?>
<ds:datastoreItem xmlns:ds="http://schemas.openxmlformats.org/officeDocument/2006/customXml" ds:itemID="{CAF7AFB1-150B-493C-ADFC-0B0E817F22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E025D28-4ADE-4D6F-BC17-CFBDA28C33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2351</TotalTime>
  <Words>729</Words>
  <Application>Microsoft Office PowerPoint</Application>
  <PresentationFormat>Widescreen</PresentationFormat>
  <Paragraphs>111</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Office-tema</vt:lpstr>
      <vt:lpstr>ROTEM 210226</vt:lpstr>
      <vt:lpstr>Trombocythämmare</vt:lpstr>
      <vt:lpstr>NOAK</vt:lpstr>
      <vt:lpstr>Historik</vt:lpstr>
      <vt:lpstr>PowerPoint Presentation</vt:lpstr>
      <vt:lpstr>ROTEM</vt:lpstr>
      <vt:lpstr>Thromboelastography (TEG) or thromboelastometry (ROTEM) to monitor haemostatic treatment versus usual care in adults or children with bleeding Anne Wikkelsø 1, Jørn Wetterslev, Ann Merete Møller, Arash Afshari A Cochrane database syst review</vt:lpstr>
      <vt:lpstr>Historik (NUS)</vt:lpstr>
      <vt:lpstr>Vad mäts med TEG/ROTEM</vt:lpstr>
      <vt:lpstr>Vad mäts med TEG/ROTEM</vt:lpstr>
      <vt:lpstr>Begränsningar</vt:lpstr>
      <vt:lpstr>Tolkning</vt:lpstr>
      <vt:lpstr>PowerPoint Presentation</vt:lpstr>
      <vt:lpstr>Trombocytopeni</vt:lpstr>
      <vt:lpstr>Fibrinogenbrist</vt:lpstr>
      <vt:lpstr>Fibrinolys</vt:lpstr>
      <vt:lpstr>Heparin</vt:lpstr>
      <vt:lpstr>PowerPoint Presentation</vt:lpstr>
      <vt:lpstr>PowerPoint Presentation</vt:lpstr>
      <vt:lpstr>PowerPoint Presentation</vt:lpstr>
      <vt:lpstr>PowerPoint Presentation</vt:lpstr>
      <vt:lpstr>PowerPoint Presentation</vt:lpstr>
      <vt:lpstr>Provtagningsrutiner för ROTEM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ROTEM 201118</dc:title>
  <dc:creator>Fredrik Nyström</dc:creator>
  <cp:lastModifiedBy>Fredrik Nyström</cp:lastModifiedBy>
  <cp:revision>24</cp:revision>
  <dcterms:created xsi:type="dcterms:W3CDTF">2020-11-10T12:33:03Z</dcterms:created>
  <dcterms:modified xsi:type="dcterms:W3CDTF">2022-01-28T09:24:35Z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0x01010029BC05ABDCAB9B4C89B8B5C29AACA526</vt:lpwstr>
  </property>
</Properties>
</file>